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5"/>
  </p:notesMasterIdLst>
  <p:sldIdLst>
    <p:sldId id="508" r:id="rId2"/>
    <p:sldId id="350" r:id="rId3"/>
    <p:sldId id="506" r:id="rId4"/>
    <p:sldId id="413" r:id="rId5"/>
    <p:sldId id="457" r:id="rId6"/>
    <p:sldId id="419" r:id="rId7"/>
    <p:sldId id="462" r:id="rId8"/>
    <p:sldId id="464" r:id="rId9"/>
    <p:sldId id="493" r:id="rId10"/>
    <p:sldId id="465" r:id="rId11"/>
    <p:sldId id="458" r:id="rId12"/>
    <p:sldId id="494" r:id="rId13"/>
    <p:sldId id="466" r:id="rId14"/>
    <p:sldId id="460" r:id="rId15"/>
    <p:sldId id="461" r:id="rId16"/>
    <p:sldId id="467" r:id="rId17"/>
    <p:sldId id="468" r:id="rId18"/>
    <p:sldId id="501" r:id="rId19"/>
    <p:sldId id="459" r:id="rId20"/>
    <p:sldId id="432" r:id="rId21"/>
    <p:sldId id="499" r:id="rId22"/>
    <p:sldId id="495" r:id="rId23"/>
    <p:sldId id="498" r:id="rId24"/>
    <p:sldId id="496" r:id="rId25"/>
    <p:sldId id="497" r:id="rId26"/>
    <p:sldId id="492" r:id="rId27"/>
    <p:sldId id="469" r:id="rId28"/>
    <p:sldId id="470" r:id="rId29"/>
    <p:sldId id="471" r:id="rId30"/>
    <p:sldId id="472" r:id="rId31"/>
    <p:sldId id="473" r:id="rId32"/>
    <p:sldId id="474" r:id="rId33"/>
    <p:sldId id="477" r:id="rId34"/>
    <p:sldId id="476" r:id="rId35"/>
    <p:sldId id="478" r:id="rId36"/>
    <p:sldId id="479" r:id="rId37"/>
    <p:sldId id="480" r:id="rId38"/>
    <p:sldId id="481" r:id="rId39"/>
    <p:sldId id="482" r:id="rId40"/>
    <p:sldId id="483" r:id="rId41"/>
    <p:sldId id="484" r:id="rId42"/>
    <p:sldId id="485" r:id="rId43"/>
    <p:sldId id="486" r:id="rId44"/>
    <p:sldId id="487" r:id="rId45"/>
    <p:sldId id="488" r:id="rId46"/>
    <p:sldId id="489" r:id="rId47"/>
    <p:sldId id="503" r:id="rId48"/>
    <p:sldId id="502" r:id="rId49"/>
    <p:sldId id="504" r:id="rId50"/>
    <p:sldId id="491" r:id="rId51"/>
    <p:sldId id="505" r:id="rId52"/>
    <p:sldId id="500" r:id="rId53"/>
    <p:sldId id="507" r:id="rId54"/>
  </p:sldIdLst>
  <p:sldSz cx="7800975" cy="4878388"/>
  <p:notesSz cx="6858000" cy="9872663"/>
  <p:defaultTextStyle>
    <a:defPPr>
      <a:defRPr lang="pt-BR"/>
    </a:defPPr>
    <a:lvl1pPr marL="0" algn="l" defTabSz="60853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1pPr>
    <a:lvl2pPr marL="304267" algn="l" defTabSz="60853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2pPr>
    <a:lvl3pPr marL="608533" algn="l" defTabSz="60853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3pPr>
    <a:lvl4pPr marL="912800" algn="l" defTabSz="60853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4pPr>
    <a:lvl5pPr marL="1217066" algn="l" defTabSz="60853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5pPr>
    <a:lvl6pPr marL="1521333" algn="l" defTabSz="60853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6pPr>
    <a:lvl7pPr marL="1825600" algn="l" defTabSz="60853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7pPr>
    <a:lvl8pPr marL="2129866" algn="l" defTabSz="60853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8pPr>
    <a:lvl9pPr marL="2434133" algn="l" defTabSz="60853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24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84" autoAdjust="0"/>
    <p:restoredTop sz="94660" autoAdjust="0"/>
  </p:normalViewPr>
  <p:slideViewPr>
    <p:cSldViewPr snapToGrid="0">
      <p:cViewPr varScale="1">
        <p:scale>
          <a:sx n="152" d="100"/>
          <a:sy n="152" d="100"/>
        </p:scale>
        <p:origin x="150" y="198"/>
      </p:cViewPr>
      <p:guideLst>
        <p:guide orient="horz" pos="1536"/>
        <p:guide pos="24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534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534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4C71ECBF-F233-4215-9A7C-FC218E870A9D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1235075"/>
            <a:ext cx="53244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51220"/>
            <a:ext cx="5486400" cy="3887361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71800" cy="495347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4" y="9377318"/>
            <a:ext cx="2971800" cy="495347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5C281A70-2D0C-47B5-AC08-C28ACBA872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70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8533" rtl="0" eaLnBrk="1" latinLnBrk="0" hangingPunct="1">
      <a:defRPr sz="799" kern="1200">
        <a:solidFill>
          <a:schemeClr val="tx1"/>
        </a:solidFill>
        <a:latin typeface="+mn-lt"/>
        <a:ea typeface="+mn-ea"/>
        <a:cs typeface="+mn-cs"/>
      </a:defRPr>
    </a:lvl1pPr>
    <a:lvl2pPr marL="304267" algn="l" defTabSz="608533" rtl="0" eaLnBrk="1" latinLnBrk="0" hangingPunct="1">
      <a:defRPr sz="799" kern="1200">
        <a:solidFill>
          <a:schemeClr val="tx1"/>
        </a:solidFill>
        <a:latin typeface="+mn-lt"/>
        <a:ea typeface="+mn-ea"/>
        <a:cs typeface="+mn-cs"/>
      </a:defRPr>
    </a:lvl2pPr>
    <a:lvl3pPr marL="608533" algn="l" defTabSz="608533" rtl="0" eaLnBrk="1" latinLnBrk="0" hangingPunct="1">
      <a:defRPr sz="799" kern="1200">
        <a:solidFill>
          <a:schemeClr val="tx1"/>
        </a:solidFill>
        <a:latin typeface="+mn-lt"/>
        <a:ea typeface="+mn-ea"/>
        <a:cs typeface="+mn-cs"/>
      </a:defRPr>
    </a:lvl3pPr>
    <a:lvl4pPr marL="912800" algn="l" defTabSz="608533" rtl="0" eaLnBrk="1" latinLnBrk="0" hangingPunct="1">
      <a:defRPr sz="799" kern="1200">
        <a:solidFill>
          <a:schemeClr val="tx1"/>
        </a:solidFill>
        <a:latin typeface="+mn-lt"/>
        <a:ea typeface="+mn-ea"/>
        <a:cs typeface="+mn-cs"/>
      </a:defRPr>
    </a:lvl4pPr>
    <a:lvl5pPr marL="1217066" algn="l" defTabSz="608533" rtl="0" eaLnBrk="1" latinLnBrk="0" hangingPunct="1">
      <a:defRPr sz="799" kern="1200">
        <a:solidFill>
          <a:schemeClr val="tx1"/>
        </a:solidFill>
        <a:latin typeface="+mn-lt"/>
        <a:ea typeface="+mn-ea"/>
        <a:cs typeface="+mn-cs"/>
      </a:defRPr>
    </a:lvl5pPr>
    <a:lvl6pPr marL="1521333" algn="l" defTabSz="608533" rtl="0" eaLnBrk="1" latinLnBrk="0" hangingPunct="1">
      <a:defRPr sz="799" kern="1200">
        <a:solidFill>
          <a:schemeClr val="tx1"/>
        </a:solidFill>
        <a:latin typeface="+mn-lt"/>
        <a:ea typeface="+mn-ea"/>
        <a:cs typeface="+mn-cs"/>
      </a:defRPr>
    </a:lvl6pPr>
    <a:lvl7pPr marL="1825600" algn="l" defTabSz="608533" rtl="0" eaLnBrk="1" latinLnBrk="0" hangingPunct="1">
      <a:defRPr sz="799" kern="1200">
        <a:solidFill>
          <a:schemeClr val="tx1"/>
        </a:solidFill>
        <a:latin typeface="+mn-lt"/>
        <a:ea typeface="+mn-ea"/>
        <a:cs typeface="+mn-cs"/>
      </a:defRPr>
    </a:lvl7pPr>
    <a:lvl8pPr marL="2129866" algn="l" defTabSz="608533" rtl="0" eaLnBrk="1" latinLnBrk="0" hangingPunct="1">
      <a:defRPr sz="799" kern="1200">
        <a:solidFill>
          <a:schemeClr val="tx1"/>
        </a:solidFill>
        <a:latin typeface="+mn-lt"/>
        <a:ea typeface="+mn-ea"/>
        <a:cs typeface="+mn-cs"/>
      </a:defRPr>
    </a:lvl8pPr>
    <a:lvl9pPr marL="2434133" algn="l" defTabSz="608533" rtl="0" eaLnBrk="1" latinLnBrk="0" hangingPunct="1">
      <a:defRPr sz="7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500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056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829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809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881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867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609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233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182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452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08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8622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463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0776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01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583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3562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0845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2536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0708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5495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564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6004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3785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2094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2830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4255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1345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8032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7744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5500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3047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29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6703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871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139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407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254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4997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1235075"/>
            <a:ext cx="5324475" cy="3330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03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122" y="798385"/>
            <a:ext cx="5850731" cy="1698402"/>
          </a:xfrm>
        </p:spPr>
        <p:txBody>
          <a:bodyPr anchor="b"/>
          <a:lstStyle>
            <a:lvl1pPr algn="ctr">
              <a:defRPr sz="383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122" y="2562283"/>
            <a:ext cx="5850731" cy="1177814"/>
          </a:xfrm>
        </p:spPr>
        <p:txBody>
          <a:bodyPr/>
          <a:lstStyle>
            <a:lvl1pPr marL="0" indent="0" algn="ctr">
              <a:buNone/>
              <a:defRPr sz="1536"/>
            </a:lvl1pPr>
            <a:lvl2pPr marL="292517" indent="0" algn="ctr">
              <a:buNone/>
              <a:defRPr sz="1280"/>
            </a:lvl2pPr>
            <a:lvl3pPr marL="585033" indent="0" algn="ctr">
              <a:buNone/>
              <a:defRPr sz="1152"/>
            </a:lvl3pPr>
            <a:lvl4pPr marL="877550" indent="0" algn="ctr">
              <a:buNone/>
              <a:defRPr sz="1024"/>
            </a:lvl4pPr>
            <a:lvl5pPr marL="1170066" indent="0" algn="ctr">
              <a:buNone/>
              <a:defRPr sz="1024"/>
            </a:lvl5pPr>
            <a:lvl6pPr marL="1462583" indent="0" algn="ctr">
              <a:buNone/>
              <a:defRPr sz="1024"/>
            </a:lvl6pPr>
            <a:lvl7pPr marL="1755099" indent="0" algn="ctr">
              <a:buNone/>
              <a:defRPr sz="1024"/>
            </a:lvl7pPr>
            <a:lvl8pPr marL="2047616" indent="0" algn="ctr">
              <a:buNone/>
              <a:defRPr sz="1024"/>
            </a:lvl8pPr>
            <a:lvl9pPr marL="2340132" indent="0" algn="ctr">
              <a:buNone/>
              <a:defRPr sz="102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33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16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82573" y="259729"/>
            <a:ext cx="1682085" cy="413420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317" y="259729"/>
            <a:ext cx="4948744" cy="413420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75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66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54" y="1216210"/>
            <a:ext cx="6728341" cy="2029274"/>
          </a:xfrm>
        </p:spPr>
        <p:txBody>
          <a:bodyPr anchor="b"/>
          <a:lstStyle>
            <a:lvl1pPr>
              <a:defRPr sz="383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2254" y="3264681"/>
            <a:ext cx="6728341" cy="1067147"/>
          </a:xfrm>
        </p:spPr>
        <p:txBody>
          <a:bodyPr/>
          <a:lstStyle>
            <a:lvl1pPr marL="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1pPr>
            <a:lvl2pPr marL="292517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2pPr>
            <a:lvl3pPr marL="585033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3pPr>
            <a:lvl4pPr marL="877550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4pPr>
            <a:lvl5pPr marL="1170066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5pPr>
            <a:lvl6pPr marL="1462583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6pPr>
            <a:lvl7pPr marL="1755099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7pPr>
            <a:lvl8pPr marL="2047616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8pPr>
            <a:lvl9pPr marL="2340132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70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317" y="1298645"/>
            <a:ext cx="3315414" cy="309529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49244" y="1298645"/>
            <a:ext cx="3315414" cy="309529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76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33" y="259729"/>
            <a:ext cx="6728341" cy="94293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333" y="1195883"/>
            <a:ext cx="3300178" cy="586084"/>
          </a:xfrm>
        </p:spPr>
        <p:txBody>
          <a:bodyPr anchor="b"/>
          <a:lstStyle>
            <a:lvl1pPr marL="0" indent="0">
              <a:buNone/>
              <a:defRPr sz="1536" b="1"/>
            </a:lvl1pPr>
            <a:lvl2pPr marL="292517" indent="0">
              <a:buNone/>
              <a:defRPr sz="1280" b="1"/>
            </a:lvl2pPr>
            <a:lvl3pPr marL="585033" indent="0">
              <a:buNone/>
              <a:defRPr sz="1152" b="1"/>
            </a:lvl3pPr>
            <a:lvl4pPr marL="877550" indent="0">
              <a:buNone/>
              <a:defRPr sz="1024" b="1"/>
            </a:lvl4pPr>
            <a:lvl5pPr marL="1170066" indent="0">
              <a:buNone/>
              <a:defRPr sz="1024" b="1"/>
            </a:lvl5pPr>
            <a:lvl6pPr marL="1462583" indent="0">
              <a:buNone/>
              <a:defRPr sz="1024" b="1"/>
            </a:lvl6pPr>
            <a:lvl7pPr marL="1755099" indent="0">
              <a:buNone/>
              <a:defRPr sz="1024" b="1"/>
            </a:lvl7pPr>
            <a:lvl8pPr marL="2047616" indent="0">
              <a:buNone/>
              <a:defRPr sz="1024" b="1"/>
            </a:lvl8pPr>
            <a:lvl9pPr marL="2340132" indent="0">
              <a:buNone/>
              <a:defRPr sz="1024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333" y="1781967"/>
            <a:ext cx="3300178" cy="262100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9244" y="1195883"/>
            <a:ext cx="3316430" cy="586084"/>
          </a:xfrm>
        </p:spPr>
        <p:txBody>
          <a:bodyPr anchor="b"/>
          <a:lstStyle>
            <a:lvl1pPr marL="0" indent="0">
              <a:buNone/>
              <a:defRPr sz="1536" b="1"/>
            </a:lvl1pPr>
            <a:lvl2pPr marL="292517" indent="0">
              <a:buNone/>
              <a:defRPr sz="1280" b="1"/>
            </a:lvl2pPr>
            <a:lvl3pPr marL="585033" indent="0">
              <a:buNone/>
              <a:defRPr sz="1152" b="1"/>
            </a:lvl3pPr>
            <a:lvl4pPr marL="877550" indent="0">
              <a:buNone/>
              <a:defRPr sz="1024" b="1"/>
            </a:lvl4pPr>
            <a:lvl5pPr marL="1170066" indent="0">
              <a:buNone/>
              <a:defRPr sz="1024" b="1"/>
            </a:lvl5pPr>
            <a:lvl6pPr marL="1462583" indent="0">
              <a:buNone/>
              <a:defRPr sz="1024" b="1"/>
            </a:lvl6pPr>
            <a:lvl7pPr marL="1755099" indent="0">
              <a:buNone/>
              <a:defRPr sz="1024" b="1"/>
            </a:lvl7pPr>
            <a:lvl8pPr marL="2047616" indent="0">
              <a:buNone/>
              <a:defRPr sz="1024" b="1"/>
            </a:lvl8pPr>
            <a:lvl9pPr marL="2340132" indent="0">
              <a:buNone/>
              <a:defRPr sz="1024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9244" y="1781967"/>
            <a:ext cx="3316430" cy="262100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15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56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59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34" y="325226"/>
            <a:ext cx="2516017" cy="1138291"/>
          </a:xfrm>
        </p:spPr>
        <p:txBody>
          <a:bodyPr anchor="b"/>
          <a:lstStyle>
            <a:lvl1pPr>
              <a:defRPr sz="204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6430" y="702398"/>
            <a:ext cx="3949244" cy="3466817"/>
          </a:xfrm>
        </p:spPr>
        <p:txBody>
          <a:bodyPr/>
          <a:lstStyle>
            <a:lvl1pPr>
              <a:defRPr sz="2047"/>
            </a:lvl1pPr>
            <a:lvl2pPr>
              <a:defRPr sz="1791"/>
            </a:lvl2pPr>
            <a:lvl3pPr>
              <a:defRPr sz="1536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334" y="1463516"/>
            <a:ext cx="2516017" cy="2711345"/>
          </a:xfrm>
        </p:spPr>
        <p:txBody>
          <a:bodyPr/>
          <a:lstStyle>
            <a:lvl1pPr marL="0" indent="0">
              <a:buNone/>
              <a:defRPr sz="1024"/>
            </a:lvl1pPr>
            <a:lvl2pPr marL="292517" indent="0">
              <a:buNone/>
              <a:defRPr sz="896"/>
            </a:lvl2pPr>
            <a:lvl3pPr marL="585033" indent="0">
              <a:buNone/>
              <a:defRPr sz="768"/>
            </a:lvl3pPr>
            <a:lvl4pPr marL="877550" indent="0">
              <a:buNone/>
              <a:defRPr sz="640"/>
            </a:lvl4pPr>
            <a:lvl5pPr marL="1170066" indent="0">
              <a:buNone/>
              <a:defRPr sz="640"/>
            </a:lvl5pPr>
            <a:lvl6pPr marL="1462583" indent="0">
              <a:buNone/>
              <a:defRPr sz="640"/>
            </a:lvl6pPr>
            <a:lvl7pPr marL="1755099" indent="0">
              <a:buNone/>
              <a:defRPr sz="640"/>
            </a:lvl7pPr>
            <a:lvl8pPr marL="2047616" indent="0">
              <a:buNone/>
              <a:defRPr sz="640"/>
            </a:lvl8pPr>
            <a:lvl9pPr marL="2340132" indent="0">
              <a:buNone/>
              <a:defRPr sz="64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79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34" y="325226"/>
            <a:ext cx="2516017" cy="1138291"/>
          </a:xfrm>
        </p:spPr>
        <p:txBody>
          <a:bodyPr anchor="b"/>
          <a:lstStyle>
            <a:lvl1pPr>
              <a:defRPr sz="204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16430" y="702398"/>
            <a:ext cx="3949244" cy="3466817"/>
          </a:xfrm>
        </p:spPr>
        <p:txBody>
          <a:bodyPr anchor="t"/>
          <a:lstStyle>
            <a:lvl1pPr marL="0" indent="0">
              <a:buNone/>
              <a:defRPr sz="2047"/>
            </a:lvl1pPr>
            <a:lvl2pPr marL="292517" indent="0">
              <a:buNone/>
              <a:defRPr sz="1791"/>
            </a:lvl2pPr>
            <a:lvl3pPr marL="585033" indent="0">
              <a:buNone/>
              <a:defRPr sz="1536"/>
            </a:lvl3pPr>
            <a:lvl4pPr marL="877550" indent="0">
              <a:buNone/>
              <a:defRPr sz="1280"/>
            </a:lvl4pPr>
            <a:lvl5pPr marL="1170066" indent="0">
              <a:buNone/>
              <a:defRPr sz="1280"/>
            </a:lvl5pPr>
            <a:lvl6pPr marL="1462583" indent="0">
              <a:buNone/>
              <a:defRPr sz="1280"/>
            </a:lvl6pPr>
            <a:lvl7pPr marL="1755099" indent="0">
              <a:buNone/>
              <a:defRPr sz="1280"/>
            </a:lvl7pPr>
            <a:lvl8pPr marL="2047616" indent="0">
              <a:buNone/>
              <a:defRPr sz="1280"/>
            </a:lvl8pPr>
            <a:lvl9pPr marL="2340132" indent="0">
              <a:buNone/>
              <a:defRPr sz="128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334" y="1463516"/>
            <a:ext cx="2516017" cy="2711345"/>
          </a:xfrm>
        </p:spPr>
        <p:txBody>
          <a:bodyPr/>
          <a:lstStyle>
            <a:lvl1pPr marL="0" indent="0">
              <a:buNone/>
              <a:defRPr sz="1024"/>
            </a:lvl1pPr>
            <a:lvl2pPr marL="292517" indent="0">
              <a:buNone/>
              <a:defRPr sz="896"/>
            </a:lvl2pPr>
            <a:lvl3pPr marL="585033" indent="0">
              <a:buNone/>
              <a:defRPr sz="768"/>
            </a:lvl3pPr>
            <a:lvl4pPr marL="877550" indent="0">
              <a:buNone/>
              <a:defRPr sz="640"/>
            </a:lvl4pPr>
            <a:lvl5pPr marL="1170066" indent="0">
              <a:buNone/>
              <a:defRPr sz="640"/>
            </a:lvl5pPr>
            <a:lvl6pPr marL="1462583" indent="0">
              <a:buNone/>
              <a:defRPr sz="640"/>
            </a:lvl6pPr>
            <a:lvl7pPr marL="1755099" indent="0">
              <a:buNone/>
              <a:defRPr sz="640"/>
            </a:lvl7pPr>
            <a:lvl8pPr marL="2047616" indent="0">
              <a:buNone/>
              <a:defRPr sz="640"/>
            </a:lvl8pPr>
            <a:lvl9pPr marL="2340132" indent="0">
              <a:buNone/>
              <a:defRPr sz="64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47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6317" y="259729"/>
            <a:ext cx="6728341" cy="942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317" y="1298645"/>
            <a:ext cx="6728341" cy="3095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317" y="4521543"/>
            <a:ext cx="1755219" cy="2597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5399A-34C5-4259-A8BC-D215AE508AB2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073" y="4521543"/>
            <a:ext cx="2632829" cy="2597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09439" y="4521543"/>
            <a:ext cx="1755219" cy="2597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03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85033" rtl="0" eaLnBrk="1" latinLnBrk="0" hangingPunct="1">
        <a:lnSpc>
          <a:spcPct val="90000"/>
        </a:lnSpc>
        <a:spcBef>
          <a:spcPct val="0"/>
        </a:spcBef>
        <a:buNone/>
        <a:defRPr sz="28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258" indent="-146258" algn="l" defTabSz="585033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1pPr>
      <a:lvl2pPr marL="438775" indent="-146258" algn="l" defTabSz="58503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536" kern="1200">
          <a:solidFill>
            <a:schemeClr val="tx1"/>
          </a:solidFill>
          <a:latin typeface="+mn-lt"/>
          <a:ea typeface="+mn-ea"/>
          <a:cs typeface="+mn-cs"/>
        </a:defRPr>
      </a:lvl2pPr>
      <a:lvl3pPr marL="731291" indent="-146258" algn="l" defTabSz="58503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1023808" indent="-146258" algn="l" defTabSz="58503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4pPr>
      <a:lvl5pPr marL="1316325" indent="-146258" algn="l" defTabSz="58503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5pPr>
      <a:lvl6pPr marL="1608841" indent="-146258" algn="l" defTabSz="58503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6pPr>
      <a:lvl7pPr marL="1901358" indent="-146258" algn="l" defTabSz="58503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7pPr>
      <a:lvl8pPr marL="2193874" indent="-146258" algn="l" defTabSz="58503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8pPr>
      <a:lvl9pPr marL="2486391" indent="-146258" algn="l" defTabSz="58503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033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1pPr>
      <a:lvl2pPr marL="292517" algn="l" defTabSz="585033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85033" algn="l" defTabSz="585033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3pPr>
      <a:lvl4pPr marL="877550" algn="l" defTabSz="585033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4pPr>
      <a:lvl5pPr marL="1170066" algn="l" defTabSz="585033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5pPr>
      <a:lvl6pPr marL="1462583" algn="l" defTabSz="585033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6pPr>
      <a:lvl7pPr marL="1755099" algn="l" defTabSz="585033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7pPr>
      <a:lvl8pPr marL="2047616" algn="l" defTabSz="585033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8pPr>
      <a:lvl9pPr marL="2340132" algn="l" defTabSz="585033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portal.seduh.df.gov.b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48276"/>
            <a:ext cx="7800975" cy="218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28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75658"/>
            <a:ext cx="7800975" cy="412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43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5" y="639003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smtClean="0"/>
              <a:t>Principais alterações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154388" y="1223127"/>
            <a:ext cx="631391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Criação de novas UOS para permitir a incorporação de projetos de regularização na LUOS</a:t>
            </a:r>
            <a:r>
              <a:rPr lang="pt-BR" sz="1400" b="1" i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pt-BR" sz="1400" b="1" i="1" dirty="0">
              <a:solidFill>
                <a:srgbClr val="0070C0"/>
              </a:solidFill>
            </a:endParaRP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UOS RO 3 - onde é obrigatório o uso residencial, na categoria habitação </a:t>
            </a:r>
            <a:r>
              <a:rPr lang="pt-BR" sz="1400" b="1" i="1" dirty="0" err="1">
                <a:solidFill>
                  <a:srgbClr val="0070C0"/>
                </a:solidFill>
              </a:rPr>
              <a:t>multifamiliar</a:t>
            </a:r>
            <a:r>
              <a:rPr lang="pt-BR" sz="1400" b="1" i="1" dirty="0">
                <a:solidFill>
                  <a:srgbClr val="0070C0"/>
                </a:solidFill>
              </a:rPr>
              <a:t> de casas ou </a:t>
            </a:r>
            <a:r>
              <a:rPr lang="pt-BR" sz="1400" b="1" i="1" dirty="0" err="1">
                <a:solidFill>
                  <a:srgbClr val="0070C0"/>
                </a:solidFill>
              </a:rPr>
              <a:t>bifamiliar</a:t>
            </a:r>
            <a:r>
              <a:rPr lang="pt-BR" sz="1400" b="1" i="1" dirty="0">
                <a:solidFill>
                  <a:srgbClr val="0070C0"/>
                </a:solidFill>
              </a:rPr>
              <a:t> na tipologia de casas sobrepostas, em lotes criados por Programa Habitacional ou projetos de urbanismo de regularização.</a:t>
            </a: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UOS </a:t>
            </a:r>
            <a:r>
              <a:rPr lang="pt-BR" sz="1400" b="1" i="1" dirty="0">
                <a:solidFill>
                  <a:srgbClr val="0070C0"/>
                </a:solidFill>
              </a:rPr>
              <a:t>RRUR - onde são obrigatórios os usos residencial unifamiliar e rural em lotes urbanos, considerada a situação fática da ocupação em casos de projeto de regularização </a:t>
            </a:r>
            <a:r>
              <a:rPr lang="pt-BR" sz="1400" b="1" i="1" dirty="0" smtClean="0">
                <a:solidFill>
                  <a:srgbClr val="0070C0"/>
                </a:solidFill>
              </a:rPr>
              <a:t>fundiária.</a:t>
            </a:r>
          </a:p>
          <a:p>
            <a:pPr algn="just"/>
            <a:endParaRPr lang="pt-BR" sz="1400" b="1" i="1" dirty="0">
              <a:solidFill>
                <a:srgbClr val="0070C0"/>
              </a:solidFill>
            </a:endParaRPr>
          </a:p>
          <a:p>
            <a:pPr marL="304266" lvl="2" algn="just">
              <a:buSzPct val="80000"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14197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5" y="639003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smtClean="0"/>
              <a:t>Principais alterações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178936" y="1008335"/>
            <a:ext cx="631391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Incorporação </a:t>
            </a:r>
            <a:r>
              <a:rPr lang="pt-BR" sz="1400" b="1" i="1" dirty="0">
                <a:solidFill>
                  <a:srgbClr val="0070C0"/>
                </a:solidFill>
              </a:rPr>
              <a:t>de lotes registrados que não faziam parte da LUOS</a:t>
            </a:r>
            <a:r>
              <a:rPr lang="pt-BR" sz="1400" b="1" i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pt-BR" sz="1400" b="1" i="1" dirty="0">
              <a:solidFill>
                <a:srgbClr val="0070C0"/>
              </a:solidFill>
            </a:endParaRP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Identificado que alguns lotes apesar de estarem registrados em cartório não haviam sido inseridos na LUOS</a:t>
            </a:r>
            <a:r>
              <a:rPr lang="pt-BR" sz="1400" b="1" i="1" dirty="0" smtClean="0">
                <a:solidFill>
                  <a:srgbClr val="0070C0"/>
                </a:solidFill>
              </a:rPr>
              <a:t>.</a:t>
            </a:r>
          </a:p>
          <a:p>
            <a:pPr lvl="1" algn="just"/>
            <a:endParaRPr lang="pt-BR" sz="1400" b="1" i="1" dirty="0">
              <a:solidFill>
                <a:srgbClr val="0070C0"/>
              </a:solidFill>
            </a:endParaRP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Foram incorporados 31 novos projetos e projetos de regularização de parcelamento. Todos foram ajustados na metodologia da LUOS.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b="1" i="1" dirty="0">
              <a:solidFill>
                <a:srgbClr val="0070C0"/>
              </a:solidFill>
            </a:endParaRPr>
          </a:p>
          <a:p>
            <a:pPr marL="304266" lvl="2" algn="just">
              <a:buSzPct val="80000"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388992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37" y="0"/>
            <a:ext cx="6511299" cy="487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22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5" y="639003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smtClean="0"/>
              <a:t>Principais alterações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172800" y="1081978"/>
            <a:ext cx="627095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Identificação de novas UES</a:t>
            </a:r>
          </a:p>
          <a:p>
            <a:pPr marL="590017" lvl="1" indent="-285750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XI – UE 11 - CEASA;</a:t>
            </a:r>
          </a:p>
          <a:p>
            <a:pPr marL="590017" lvl="1" indent="-285750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XII – UE 12 – Parques Urbanos;</a:t>
            </a:r>
          </a:p>
          <a:p>
            <a:pPr marL="590017" lvl="1" indent="-285750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XIII – UE 13 – Estádios, Instalações esportivas e Vilas Olímpicas;</a:t>
            </a:r>
          </a:p>
          <a:p>
            <a:pPr marL="590017" lvl="1" indent="-285750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XIV – UE 14 – Parque de exposição Granja do Torto;</a:t>
            </a:r>
          </a:p>
          <a:p>
            <a:pPr marL="590017" lvl="1" indent="-285750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XV – UE 15 – </a:t>
            </a:r>
            <a:r>
              <a:rPr lang="pt-BR" sz="1400" b="1" i="1" dirty="0" smtClean="0">
                <a:solidFill>
                  <a:srgbClr val="0070C0"/>
                </a:solidFill>
              </a:rPr>
              <a:t>Viveiros</a:t>
            </a:r>
            <a:endParaRPr lang="pt-BR" sz="1400" b="1" i="1" dirty="0">
              <a:solidFill>
                <a:srgbClr val="0070C0"/>
              </a:solidFill>
            </a:endParaRPr>
          </a:p>
          <a:p>
            <a:endParaRPr lang="pt-BR" sz="1400" b="1" i="1" dirty="0" smtClean="0">
              <a:solidFill>
                <a:srgbClr val="FF0000"/>
              </a:solidFill>
            </a:endParaRPr>
          </a:p>
          <a:p>
            <a:r>
              <a:rPr lang="pt-BR" sz="1400" b="1" i="1" dirty="0" smtClean="0">
                <a:solidFill>
                  <a:srgbClr val="FF0000"/>
                </a:solidFill>
              </a:rPr>
              <a:t>Observação: Todas </a:t>
            </a:r>
            <a:r>
              <a:rPr lang="pt-BR" sz="1400" b="1" i="1" dirty="0">
                <a:solidFill>
                  <a:srgbClr val="FF0000"/>
                </a:solidFill>
              </a:rPr>
              <a:t>as poligonais </a:t>
            </a:r>
            <a:r>
              <a:rPr lang="pt-BR" sz="1400" b="1" i="1" dirty="0" smtClean="0">
                <a:solidFill>
                  <a:srgbClr val="FF0000"/>
                </a:solidFill>
              </a:rPr>
              <a:t>das </a:t>
            </a:r>
            <a:r>
              <a:rPr lang="pt-BR" sz="1400" b="1" i="1" dirty="0" err="1" smtClean="0">
                <a:solidFill>
                  <a:srgbClr val="FF0000"/>
                </a:solidFill>
              </a:rPr>
              <a:t>UEs</a:t>
            </a:r>
            <a:r>
              <a:rPr lang="pt-BR" sz="1400" b="1" i="1" dirty="0" smtClean="0">
                <a:solidFill>
                  <a:srgbClr val="FF0000"/>
                </a:solidFill>
              </a:rPr>
              <a:t> foram </a:t>
            </a:r>
            <a:r>
              <a:rPr lang="pt-BR" sz="1400" b="1" i="1" dirty="0">
                <a:solidFill>
                  <a:srgbClr val="FF0000"/>
                </a:solidFill>
              </a:rPr>
              <a:t>revistas e ajustadas</a:t>
            </a:r>
            <a:r>
              <a:rPr lang="pt-BR" sz="1400" b="1" i="1" dirty="0" smtClean="0">
                <a:solidFill>
                  <a:srgbClr val="FF0000"/>
                </a:solidFill>
              </a:rPr>
              <a:t>.</a:t>
            </a:r>
          </a:p>
          <a:p>
            <a:endParaRPr lang="pt-BR" sz="1400" b="1" i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Ajustes </a:t>
            </a:r>
            <a:r>
              <a:rPr lang="pt-BR" sz="1400" b="1" i="1" dirty="0">
                <a:solidFill>
                  <a:srgbClr val="0070C0"/>
                </a:solidFill>
              </a:rPr>
              <a:t>na redação de artigos para melhorar a interpretação a compreensão;</a:t>
            </a:r>
          </a:p>
          <a:p>
            <a:pPr marL="590017" lvl="1" indent="-285750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Adequação de artigos a outras legislações:</a:t>
            </a:r>
          </a:p>
          <a:p>
            <a:pPr marL="590017" lvl="1" indent="-285750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COE;</a:t>
            </a:r>
          </a:p>
          <a:p>
            <a:pPr marL="590017" lvl="1" indent="-285750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Lei de Remembramento e Desdobro;</a:t>
            </a:r>
          </a:p>
          <a:p>
            <a:pPr marL="590017" lvl="1" indent="-285750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Futura Lei de Parcelamento do Solo.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400" b="1" i="1" dirty="0">
              <a:solidFill>
                <a:srgbClr val="0070C0"/>
              </a:solidFill>
            </a:endParaRPr>
          </a:p>
          <a:p>
            <a:pPr marL="304266" lvl="2">
              <a:buSzPct val="80000"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199774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0" y="534028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smtClean="0"/>
              <a:t>Principais alterações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307897" y="1167717"/>
            <a:ext cx="600698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Alteração do Anexo IV, referente aos afastamentos</a:t>
            </a:r>
            <a:r>
              <a:rPr lang="pt-BR" sz="1400" b="1" i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Eliminados:</a:t>
            </a: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Anexos VII  - mapas de remembramento entre UOS diferentes por localidade urbana.</a:t>
            </a: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Anexo IX - quadro de atividades agregadas para </a:t>
            </a:r>
            <a:r>
              <a:rPr lang="pt-BR" sz="1400" b="1" i="1" dirty="0" err="1" smtClean="0">
                <a:solidFill>
                  <a:srgbClr val="0070C0"/>
                </a:solidFill>
              </a:rPr>
              <a:t>Onalt</a:t>
            </a:r>
            <a:r>
              <a:rPr lang="pt-BR" sz="1400" b="1" i="1" dirty="0" smtClean="0">
                <a:solidFill>
                  <a:srgbClr val="0070C0"/>
                </a:solidFill>
              </a:rPr>
              <a:t>.</a:t>
            </a:r>
          </a:p>
          <a:p>
            <a:pPr lvl="1" algn="just"/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Parcelamentos incorporados ou lotes que tiveram seus parâmetros alterados pela Proposta terão o prazo de 2 anos para opção entre as normas anteriores e a LUOS.</a:t>
            </a:r>
          </a:p>
          <a:p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400" b="1" i="1" dirty="0">
              <a:solidFill>
                <a:srgbClr val="0070C0"/>
              </a:solidFill>
            </a:endParaRPr>
          </a:p>
          <a:p>
            <a:pPr marL="304266" lvl="2">
              <a:buSzPct val="80000"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009067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3" y="308457"/>
            <a:ext cx="7215727" cy="406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76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4" y="82886"/>
            <a:ext cx="7718205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83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387845"/>
              </p:ext>
            </p:extLst>
          </p:nvPr>
        </p:nvGraphicFramePr>
        <p:xfrm>
          <a:off x="311107" y="886493"/>
          <a:ext cx="6727825" cy="2825121"/>
        </p:xfrm>
        <a:graphic>
          <a:graphicData uri="http://schemas.openxmlformats.org/drawingml/2006/table">
            <a:tbl>
              <a:tblPr firstRow="1" firstCol="1" bandRow="1"/>
              <a:tblGrid>
                <a:gridCol w="1821268"/>
                <a:gridCol w="1976573"/>
                <a:gridCol w="2929984"/>
              </a:tblGrid>
              <a:tr h="138542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Região Administrativa de </a:t>
                      </a:r>
                      <a:r>
                        <a:rPr lang="pt-BR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Brazlândia</a:t>
                      </a:r>
                      <a:r>
                        <a:rPr lang="pt-B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RA IV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0" marR="4162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88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Endereço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0" marR="4162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Alterações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0" marR="4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Justificativa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0" marR="4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68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PAC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0" marR="416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88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0" marR="4162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0" marR="4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0" marR="4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68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Parques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0" marR="416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88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0" marR="4162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0" marR="4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0" marR="4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68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Estádios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0" marR="416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77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Vila Olimpica - Vila São José Quadra 35 AE 3 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0" marR="4162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Incluir como UE 13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0" marR="4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Conforme metodologia da revisão da LUOS, as vilas olímpicas serão definidos como Unidade Especial 13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0" marR="4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Estádio Chapadinha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0" marR="4162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Incluir como UE 13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0" marR="4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Conforme metodologia da revisão da LUOS, os Estádios serão definidos como Unidade Especial 13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0" marR="4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68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Alterações / Erros encontrados pela equipe da Seduh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0" marR="416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88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0" marR="4162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0" marR="4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Para adequar à metodologia da LUOS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0" marR="4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68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Projetos novos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0" marR="416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23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0" marR="4162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Inclusão da Expansão da Vila São José em Brazlândia – URB 173/2017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0" marR="4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Projeto registrado em cartório incluído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0" marR="4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0" marR="4162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Inclusão da atualização do parcelamento do Centro Administrativo – URB 007/2014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0" marR="4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Projeto registrado em cartório incluído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0" marR="4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40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5" y="639003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smtClean="0"/>
              <a:t>Principais alterações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289400" y="1069705"/>
            <a:ext cx="625254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Alterações no Anexo </a:t>
            </a:r>
            <a:r>
              <a:rPr lang="pt-BR" sz="1400" b="1" i="1" dirty="0">
                <a:solidFill>
                  <a:srgbClr val="0070C0"/>
                </a:solidFill>
              </a:rPr>
              <a:t>I</a:t>
            </a:r>
          </a:p>
          <a:p>
            <a:endParaRPr lang="pt-BR" sz="1400" b="1" i="1" dirty="0">
              <a:solidFill>
                <a:srgbClr val="0070C0"/>
              </a:solidFill>
            </a:endParaRPr>
          </a:p>
          <a:p>
            <a:pPr marL="590017" lvl="1" indent="-285750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O anexo 1 só terá duas Classificações de acordo com a CNAE : Atividade e Grupo.</a:t>
            </a:r>
          </a:p>
          <a:p>
            <a:pPr marL="590017" lvl="1" indent="-285750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As classificações de classes e subclasses serão regulamentas por meio de Decreto</a:t>
            </a:r>
            <a:r>
              <a:rPr lang="pt-BR" sz="1400" b="1" i="1" dirty="0" smtClean="0">
                <a:solidFill>
                  <a:srgbClr val="0070C0"/>
                </a:solidFill>
              </a:rPr>
              <a:t>.</a:t>
            </a:r>
          </a:p>
          <a:p>
            <a:pPr marL="590017" lvl="1" indent="-285750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Todas as UOS sofreram aumento com relação as atividades permitidas.</a:t>
            </a:r>
          </a:p>
          <a:p>
            <a:pPr marL="590017" lvl="1" indent="-285750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Houve um estudo específico para os PAC, sendo que muitos sofreram uma recategorização e aumentos de atividades.</a:t>
            </a:r>
          </a:p>
          <a:p>
            <a:pPr lvl="1"/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400" b="1" i="1" dirty="0">
              <a:solidFill>
                <a:srgbClr val="0070C0"/>
              </a:solidFill>
            </a:endParaRPr>
          </a:p>
          <a:p>
            <a:pPr marL="304266" lvl="2">
              <a:buSzPct val="80000"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79044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 smtClean="0"/>
              <a:t>Objetivo da reunião</a:t>
            </a:r>
            <a:endParaRPr lang="pt-BR" sz="1800" dirty="0"/>
          </a:p>
        </p:txBody>
      </p:sp>
      <p:sp>
        <p:nvSpPr>
          <p:cNvPr id="15" name="Retângulo 14"/>
          <p:cNvSpPr/>
          <p:nvPr/>
        </p:nvSpPr>
        <p:spPr>
          <a:xfrm>
            <a:off x="0" y="1541682"/>
            <a:ext cx="619828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r>
              <a:rPr lang="pt-BR" sz="1800" b="1" i="1" dirty="0">
                <a:solidFill>
                  <a:srgbClr val="0070C0"/>
                </a:solidFill>
              </a:rPr>
              <a:t>Atualizar as Administrações Regionais sobre a Lei de Uso e Ocupação do Solo</a:t>
            </a:r>
            <a:r>
              <a:rPr lang="pt-BR" sz="1800" b="1" i="1" dirty="0" smtClean="0">
                <a:solidFill>
                  <a:srgbClr val="0070C0"/>
                </a:solidFill>
              </a:rPr>
              <a:t>, </a:t>
            </a:r>
            <a:r>
              <a:rPr lang="pt-BR" sz="1800" b="1" i="1" dirty="0">
                <a:solidFill>
                  <a:srgbClr val="0070C0"/>
                </a:solidFill>
              </a:rPr>
              <a:t>alterada pela Lei Complementar nº 1007/2022.</a:t>
            </a:r>
          </a:p>
          <a:p>
            <a:pPr>
              <a:lnSpc>
                <a:spcPct val="150000"/>
              </a:lnSpc>
              <a:buSzPct val="80000"/>
              <a:defRPr/>
            </a:pPr>
            <a:endParaRPr lang="pt-BR" sz="1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69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5" y="639003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 smtClean="0"/>
              <a:t>Licenciamento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191210" y="1008335"/>
            <a:ext cx="63958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Verificar a UOS do </a:t>
            </a:r>
            <a:r>
              <a:rPr lang="pt-BR" sz="1400" b="1" i="1" dirty="0">
                <a:solidFill>
                  <a:srgbClr val="0070C0"/>
                </a:solidFill>
              </a:rPr>
              <a:t>lote no Anexo II – Mapas de uso do solo por região administrativa - Como saber a UOS? </a:t>
            </a:r>
            <a:endParaRPr lang="pt-BR" sz="1400" b="1" i="1" dirty="0" smtClean="0">
              <a:solidFill>
                <a:srgbClr val="0070C0"/>
              </a:solidFill>
            </a:endParaRPr>
          </a:p>
          <a:p>
            <a:endParaRPr lang="pt-BR" sz="1400" b="1" i="1" dirty="0" smtClean="0">
              <a:solidFill>
                <a:srgbClr val="0070C0"/>
              </a:solidFill>
            </a:endParaRPr>
          </a:p>
          <a:p>
            <a:pPr marL="590017" lvl="1" indent="-285750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1. Pelo </a:t>
            </a:r>
            <a:r>
              <a:rPr lang="pt-BR" sz="1400" b="1" i="1" dirty="0" err="1" smtClean="0">
                <a:solidFill>
                  <a:srgbClr val="0070C0"/>
                </a:solidFill>
              </a:rPr>
              <a:t>Geoportal</a:t>
            </a:r>
            <a:r>
              <a:rPr lang="pt-BR" sz="1400" b="1" i="1" dirty="0" smtClean="0">
                <a:solidFill>
                  <a:srgbClr val="0070C0"/>
                </a:solidFill>
              </a:rPr>
              <a:t> </a:t>
            </a:r>
            <a:r>
              <a:rPr lang="pt-BR" sz="1400" b="1" i="1" dirty="0">
                <a:solidFill>
                  <a:srgbClr val="0070C0"/>
                </a:solidFill>
              </a:rPr>
              <a:t>(</a:t>
            </a:r>
            <a:r>
              <a:rPr lang="pt-BR" sz="1400" b="1" i="1" dirty="0">
                <a:solidFill>
                  <a:srgbClr val="0070C0"/>
                </a:solidFill>
                <a:hlinkClick r:id="rId3"/>
              </a:rPr>
              <a:t>www.geoportal.seduh.df.gov.br</a:t>
            </a:r>
            <a:r>
              <a:rPr lang="pt-BR" sz="1400" b="1" i="1" dirty="0" smtClean="0">
                <a:solidFill>
                  <a:srgbClr val="0070C0"/>
                </a:solidFill>
              </a:rPr>
              <a:t>)</a:t>
            </a:r>
          </a:p>
          <a:p>
            <a:pPr marL="590017" lvl="1" indent="-285750">
              <a:buFont typeface="Arial" panose="020B0604020202020204" pitchFamily="34" charset="0"/>
              <a:buChar char="•"/>
            </a:pPr>
            <a:r>
              <a:rPr lang="pt-BR" sz="1400" b="1" i="1" dirty="0" smtClean="0">
                <a:solidFill>
                  <a:srgbClr val="0070C0"/>
                </a:solidFill>
              </a:rPr>
              <a:t>Clicar no ícone de camadas.</a:t>
            </a:r>
          </a:p>
          <a:p>
            <a:pPr marL="590017" lvl="1" indent="-285750">
              <a:buFont typeface="Arial" panose="020B0604020202020204" pitchFamily="34" charset="0"/>
              <a:buChar char="•"/>
            </a:pPr>
            <a:r>
              <a:rPr lang="pt-BR" sz="1400" b="1" i="1" dirty="0" smtClean="0">
                <a:solidFill>
                  <a:srgbClr val="0070C0"/>
                </a:solidFill>
              </a:rPr>
              <a:t>Clicar sobre a aba LUOS</a:t>
            </a:r>
          </a:p>
          <a:p>
            <a:pPr marL="590017" lvl="1" indent="-285750">
              <a:buFont typeface="Arial" panose="020B0604020202020204" pitchFamily="34" charset="0"/>
              <a:buChar char="•"/>
            </a:pPr>
            <a:r>
              <a:rPr lang="pt-BR" sz="1400" b="1" i="1" dirty="0" smtClean="0">
                <a:solidFill>
                  <a:srgbClr val="0070C0"/>
                </a:solidFill>
              </a:rPr>
              <a:t>Clicar sobre a aba Lote LUOS   </a:t>
            </a:r>
          </a:p>
          <a:p>
            <a:pPr marL="590017" lvl="1" indent="-285750">
              <a:buFont typeface="Arial" panose="020B0604020202020204" pitchFamily="34" charset="0"/>
              <a:buChar char="•"/>
            </a:pPr>
            <a:r>
              <a:rPr lang="pt-BR" sz="1400" b="1" i="1" dirty="0" smtClean="0">
                <a:solidFill>
                  <a:srgbClr val="0070C0"/>
                </a:solidFill>
              </a:rPr>
              <a:t>Duplo </a:t>
            </a:r>
            <a:r>
              <a:rPr lang="pt-BR" sz="1400" b="1" i="1" dirty="0">
                <a:solidFill>
                  <a:srgbClr val="0070C0"/>
                </a:solidFill>
              </a:rPr>
              <a:t>clique no </a:t>
            </a:r>
            <a:r>
              <a:rPr lang="pt-BR" sz="1400" b="1" i="1" dirty="0" smtClean="0">
                <a:solidFill>
                  <a:srgbClr val="0070C0"/>
                </a:solidFill>
              </a:rPr>
              <a:t>lote</a:t>
            </a:r>
          </a:p>
          <a:p>
            <a:endParaRPr lang="pt-BR" sz="1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37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8699"/>
            <a:ext cx="7677279" cy="479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56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5" y="639003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 smtClean="0"/>
              <a:t>Licenciamento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252580" y="1008335"/>
            <a:ext cx="62893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Verificar a UOS do </a:t>
            </a:r>
            <a:r>
              <a:rPr lang="pt-BR" sz="1400" b="1" i="1" dirty="0">
                <a:solidFill>
                  <a:srgbClr val="0070C0"/>
                </a:solidFill>
              </a:rPr>
              <a:t>lote no Anexo II – Mapas de uso do solo por região administrativa - Como saber a UOS? </a:t>
            </a:r>
            <a:endParaRPr lang="pt-BR" sz="1400" b="1" i="1" dirty="0" smtClean="0">
              <a:solidFill>
                <a:srgbClr val="0070C0"/>
              </a:solidFill>
            </a:endParaRPr>
          </a:p>
          <a:p>
            <a:endParaRPr lang="pt-BR" sz="1400" b="1" i="1" dirty="0" smtClean="0">
              <a:solidFill>
                <a:srgbClr val="0070C0"/>
              </a:solidFill>
            </a:endParaRPr>
          </a:p>
          <a:p>
            <a:pPr marL="590017" lvl="1" indent="-285750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2. pode-se conseguir os mapas no site da SEDUH, </a:t>
            </a:r>
          </a:p>
          <a:p>
            <a:pPr marL="894283" lvl="2" indent="-285750">
              <a:buFont typeface="Arial" panose="020B0604020202020204" pitchFamily="34" charset="0"/>
              <a:buChar char="•"/>
            </a:pPr>
            <a:r>
              <a:rPr lang="pt-BR" sz="1400" b="1" i="1" dirty="0" smtClean="0">
                <a:solidFill>
                  <a:srgbClr val="0070C0"/>
                </a:solidFill>
              </a:rPr>
              <a:t>Entrar </a:t>
            </a:r>
            <a:r>
              <a:rPr lang="pt-BR" sz="1400" b="1" i="1" dirty="0">
                <a:solidFill>
                  <a:srgbClr val="0070C0"/>
                </a:solidFill>
              </a:rPr>
              <a:t>no site: http://www.seduh.df.gov.br/ </a:t>
            </a:r>
            <a:endParaRPr lang="pt-BR" sz="1400" b="1" i="1" dirty="0" smtClean="0">
              <a:solidFill>
                <a:srgbClr val="0070C0"/>
              </a:solidFill>
            </a:endParaRPr>
          </a:p>
          <a:p>
            <a:pPr marL="894283" lvl="2" indent="-285750">
              <a:buFont typeface="Arial" panose="020B0604020202020204" pitchFamily="34" charset="0"/>
              <a:buChar char="•"/>
            </a:pPr>
            <a:r>
              <a:rPr lang="pt-BR" sz="1400" b="1" i="1" dirty="0" smtClean="0">
                <a:solidFill>
                  <a:srgbClr val="0070C0"/>
                </a:solidFill>
              </a:rPr>
              <a:t>Clicar na aba: legislação </a:t>
            </a:r>
          </a:p>
          <a:p>
            <a:pPr marL="894283" lvl="2" indent="-285750">
              <a:buFont typeface="Arial" panose="020B0604020202020204" pitchFamily="34" charset="0"/>
              <a:buChar char="•"/>
            </a:pPr>
            <a:r>
              <a:rPr lang="pt-BR" sz="1400" b="1" i="1" dirty="0" smtClean="0">
                <a:solidFill>
                  <a:srgbClr val="0070C0"/>
                </a:solidFill>
              </a:rPr>
              <a:t>Clica em LUOS</a:t>
            </a:r>
          </a:p>
          <a:p>
            <a:pPr marL="894283" lvl="2" indent="-285750">
              <a:buFont typeface="Arial" panose="020B0604020202020204" pitchFamily="34" charset="0"/>
              <a:buChar char="•"/>
            </a:pPr>
            <a:r>
              <a:rPr lang="pt-BR" sz="1400" b="1" i="1" dirty="0" smtClean="0">
                <a:solidFill>
                  <a:srgbClr val="0070C0"/>
                </a:solidFill>
              </a:rPr>
              <a:t>Clica em LUOS – LC 1.007/2022</a:t>
            </a:r>
          </a:p>
          <a:p>
            <a:pPr marL="894283" lvl="2" indent="-285750">
              <a:buFont typeface="Arial" panose="020B0604020202020204" pitchFamily="34" charset="0"/>
              <a:buChar char="•"/>
            </a:pPr>
            <a:r>
              <a:rPr lang="pt-BR" sz="1400" b="1" i="1" dirty="0" smtClean="0">
                <a:solidFill>
                  <a:srgbClr val="0070C0"/>
                </a:solidFill>
              </a:rPr>
              <a:t>Clica sobre o mapa correspondente à RA  </a:t>
            </a:r>
            <a:endParaRPr lang="pt-BR" sz="1400" b="1" i="1" dirty="0">
              <a:solidFill>
                <a:srgbClr val="0070C0"/>
              </a:solidFill>
            </a:endParaRPr>
          </a:p>
          <a:p>
            <a:endParaRPr lang="pt-BR" sz="1400" b="1" i="1" dirty="0" smtClean="0">
              <a:solidFill>
                <a:srgbClr val="0070C0"/>
              </a:solidFill>
            </a:endParaRPr>
          </a:p>
          <a:p>
            <a:endParaRPr lang="pt-BR" sz="1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90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7803197" cy="487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67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5" y="639003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 smtClean="0"/>
              <a:t>Licenciamento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275731" y="1210134"/>
            <a:ext cx="627095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Verificar a UOS do </a:t>
            </a:r>
            <a:r>
              <a:rPr lang="pt-BR" sz="1400" b="1" i="1" dirty="0">
                <a:solidFill>
                  <a:srgbClr val="0070C0"/>
                </a:solidFill>
              </a:rPr>
              <a:t>lote no Anexo II – Mapas de uso do solo por região administrativa - Como saber a UOS? </a:t>
            </a:r>
            <a:endParaRPr lang="pt-BR" sz="1400" b="1" i="1" dirty="0" smtClean="0">
              <a:solidFill>
                <a:srgbClr val="0070C0"/>
              </a:solidFill>
            </a:endParaRPr>
          </a:p>
          <a:p>
            <a:endParaRPr lang="pt-BR" sz="1400" b="1" i="1" dirty="0" smtClean="0">
              <a:solidFill>
                <a:srgbClr val="0070C0"/>
              </a:solidFill>
            </a:endParaRPr>
          </a:p>
          <a:p>
            <a:pPr marL="590017" lvl="1" indent="-285750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3. Pode-se conseguir os mapas no DODF do dia 29/04/2022. </a:t>
            </a:r>
          </a:p>
          <a:p>
            <a:pPr marL="590017" lvl="1" indent="-285750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link</a:t>
            </a:r>
            <a:r>
              <a:rPr lang="pt-BR" sz="1400" b="1" i="1" dirty="0">
                <a:solidFill>
                  <a:srgbClr val="0070C0"/>
                </a:solidFill>
              </a:rPr>
              <a:t>: https://www.dodf.df.gov.br/index/visualizar-arquivo/?pasta=2022|04_Abril|DODF%20079%2029-04-2022%20SUPLEMENTO|&amp;arquivo=DODF%20007%2029-04-2022%20SUPLEMENTO.pdf</a:t>
            </a:r>
          </a:p>
          <a:p>
            <a:endParaRPr lang="pt-BR" sz="1400" b="1" i="1" dirty="0" smtClean="0">
              <a:solidFill>
                <a:srgbClr val="0070C0"/>
              </a:solidFill>
            </a:endParaRPr>
          </a:p>
          <a:p>
            <a:endParaRPr lang="pt-BR" sz="1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35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27" y="202518"/>
            <a:ext cx="7241980" cy="45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89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5" y="639003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 smtClean="0"/>
              <a:t>Licenciamento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578428" y="1173553"/>
            <a:ext cx="639582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Verificar as Atividades permitidas para a UOS no Decreto.....</a:t>
            </a:r>
          </a:p>
          <a:p>
            <a:pPr marL="590017" lvl="1" indent="-285750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I – o detalhamento de classes e </a:t>
            </a:r>
            <a:r>
              <a:rPr lang="pt-BR" sz="1400" b="1" i="1" dirty="0" smtClean="0">
                <a:solidFill>
                  <a:srgbClr val="0070C0"/>
                </a:solidFill>
              </a:rPr>
              <a:t>subclasses</a:t>
            </a:r>
            <a:endParaRPr lang="pt-BR" sz="1400" b="1" i="1" dirty="0">
              <a:solidFill>
                <a:srgbClr val="0070C0"/>
              </a:solidFill>
            </a:endParaRPr>
          </a:p>
          <a:p>
            <a:pPr marL="590017" lvl="1" indent="-285750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II </a:t>
            </a:r>
            <a:r>
              <a:rPr lang="pt-BR" sz="1400" b="1" i="1" dirty="0">
                <a:solidFill>
                  <a:srgbClr val="0070C0"/>
                </a:solidFill>
              </a:rPr>
              <a:t>– as restrições ambientais e de incomodidade à aplicação de: </a:t>
            </a:r>
            <a:endParaRPr lang="pt-BR" sz="1400" b="1" i="1" dirty="0" smtClean="0">
              <a:solidFill>
                <a:srgbClr val="0070C0"/>
              </a:solidFill>
            </a:endParaRPr>
          </a:p>
          <a:p>
            <a:pPr marL="894283" lvl="2" indent="-285750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a</a:t>
            </a:r>
            <a:r>
              <a:rPr lang="pt-BR" sz="1400" b="1" i="1" dirty="0">
                <a:solidFill>
                  <a:srgbClr val="0070C0"/>
                </a:solidFill>
              </a:rPr>
              <a:t>) </a:t>
            </a:r>
            <a:r>
              <a:rPr lang="pt-BR" sz="1400" b="1" i="1" dirty="0" smtClean="0">
                <a:solidFill>
                  <a:srgbClr val="0070C0"/>
                </a:solidFill>
              </a:rPr>
              <a:t>atividades</a:t>
            </a:r>
            <a:endParaRPr lang="pt-BR" sz="1400" b="1" i="1" dirty="0">
              <a:solidFill>
                <a:srgbClr val="0070C0"/>
              </a:solidFill>
            </a:endParaRPr>
          </a:p>
          <a:p>
            <a:pPr marL="894283" lvl="2" indent="-285750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b</a:t>
            </a:r>
            <a:r>
              <a:rPr lang="pt-BR" sz="1400" b="1" i="1" dirty="0">
                <a:solidFill>
                  <a:srgbClr val="0070C0"/>
                </a:solidFill>
              </a:rPr>
              <a:t>) grupos; </a:t>
            </a:r>
          </a:p>
          <a:p>
            <a:pPr marL="894283" lvl="2" indent="-285750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c</a:t>
            </a:r>
            <a:r>
              <a:rPr lang="pt-BR" sz="1400" b="1" i="1" dirty="0">
                <a:solidFill>
                  <a:srgbClr val="0070C0"/>
                </a:solidFill>
              </a:rPr>
              <a:t>) classes; </a:t>
            </a:r>
          </a:p>
          <a:p>
            <a:pPr marL="894283" lvl="2" indent="-285750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d</a:t>
            </a:r>
            <a:r>
              <a:rPr lang="pt-BR" sz="1400" b="1" i="1" dirty="0">
                <a:solidFill>
                  <a:srgbClr val="0070C0"/>
                </a:solidFill>
              </a:rPr>
              <a:t>) subclasses.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FF0000"/>
                </a:solidFill>
              </a:rPr>
              <a:t>Lembrete: </a:t>
            </a:r>
          </a:p>
          <a:p>
            <a:pPr marL="590017" lvl="1" indent="-285750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FF0000"/>
                </a:solidFill>
              </a:rPr>
              <a:t>Quando </a:t>
            </a:r>
            <a:r>
              <a:rPr lang="pt-BR" sz="1400" b="1" i="1" dirty="0">
                <a:solidFill>
                  <a:srgbClr val="FF0000"/>
                </a:solidFill>
              </a:rPr>
              <a:t>se </a:t>
            </a:r>
            <a:r>
              <a:rPr lang="pt-BR" sz="1400" b="1" i="1" dirty="0" smtClean="0">
                <a:solidFill>
                  <a:srgbClr val="FF0000"/>
                </a:solidFill>
              </a:rPr>
              <a:t>tratar </a:t>
            </a:r>
            <a:r>
              <a:rPr lang="pt-BR" sz="1400" b="1" i="1" dirty="0">
                <a:solidFill>
                  <a:srgbClr val="FF0000"/>
                </a:solidFill>
              </a:rPr>
              <a:t>de alteração ou criação de atividade ou grupo na CNAE, a tabela </a:t>
            </a:r>
            <a:r>
              <a:rPr lang="pt-BR" sz="1400" b="1" i="1" dirty="0" smtClean="0">
                <a:solidFill>
                  <a:srgbClr val="FF0000"/>
                </a:solidFill>
              </a:rPr>
              <a:t>do Anexo I é </a:t>
            </a:r>
            <a:r>
              <a:rPr lang="pt-BR" sz="1400" b="1" i="1" dirty="0">
                <a:solidFill>
                  <a:srgbClr val="FF0000"/>
                </a:solidFill>
              </a:rPr>
              <a:t>atualizada </a:t>
            </a:r>
            <a:r>
              <a:rPr lang="pt-BR" sz="1400" b="1" i="1" dirty="0" smtClean="0">
                <a:solidFill>
                  <a:srgbClr val="FF0000"/>
                </a:solidFill>
              </a:rPr>
              <a:t>pela SEDUH, aprovada </a:t>
            </a:r>
            <a:r>
              <a:rPr lang="pt-BR" sz="1400" b="1" i="1" dirty="0">
                <a:solidFill>
                  <a:srgbClr val="FF0000"/>
                </a:solidFill>
              </a:rPr>
              <a:t>pelo </a:t>
            </a:r>
            <a:r>
              <a:rPr lang="pt-BR" sz="1400" b="1" i="1" dirty="0" err="1" smtClean="0">
                <a:solidFill>
                  <a:srgbClr val="FF0000"/>
                </a:solidFill>
              </a:rPr>
              <a:t>Conplan</a:t>
            </a:r>
            <a:r>
              <a:rPr lang="pt-BR" sz="1400" b="1" i="1" dirty="0" smtClean="0">
                <a:solidFill>
                  <a:srgbClr val="FF0000"/>
                </a:solidFill>
              </a:rPr>
              <a:t> </a:t>
            </a:r>
            <a:r>
              <a:rPr lang="pt-BR" sz="1400" b="1" i="1" dirty="0">
                <a:solidFill>
                  <a:srgbClr val="FF0000"/>
                </a:solidFill>
              </a:rPr>
              <a:t>e submetida à </a:t>
            </a:r>
            <a:r>
              <a:rPr lang="pt-BR" sz="1400" b="1" i="1" dirty="0" smtClean="0">
                <a:solidFill>
                  <a:srgbClr val="FF0000"/>
                </a:solidFill>
              </a:rPr>
              <a:t>CLDF.</a:t>
            </a:r>
          </a:p>
          <a:p>
            <a:pPr marL="590017" lvl="1" indent="-285750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FF0000"/>
                </a:solidFill>
              </a:rPr>
              <a:t>Quando se tratar de alteração ou criação de classe ou subclasse na CNAE, a tabela do Anexo I é atualizada por meio de Decreto</a:t>
            </a:r>
          </a:p>
          <a:p>
            <a:endParaRPr lang="pt-BR" sz="1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77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5" y="639003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 smtClean="0"/>
              <a:t>Licenciamento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279040" y="1172296"/>
            <a:ext cx="63200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Podem ser instalados consulados e embaixadas, bem como escritórios de advocacia e de representação de Estados, do Distrito Federal e dos municípios nas UOS RE 1, e são admitidos nas UOS RE 2, desde que previamente autorizado pelo respectivo condomínio, quando houver</a:t>
            </a:r>
            <a:r>
              <a:rPr lang="pt-BR" sz="1400" b="1" i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É </a:t>
            </a:r>
            <a:r>
              <a:rPr lang="pt-BR" sz="1400" b="1" i="1" dirty="0">
                <a:solidFill>
                  <a:srgbClr val="0070C0"/>
                </a:solidFill>
              </a:rPr>
              <a:t>permitida a construção de até 3 unidades residenciais unifamiliares na UOS RE 2, para os lotes originais inseridos no Setor de Mansões Dom Bosco, Setor de Mansões Park Way, Setor de Mansões do Lago Norte e Setor de Chácaras do Setor de Habitação Individuais </a:t>
            </a:r>
            <a:r>
              <a:rPr lang="pt-BR" sz="1400" b="1" i="1" dirty="0" smtClean="0">
                <a:solidFill>
                  <a:srgbClr val="0070C0"/>
                </a:solidFill>
              </a:rPr>
              <a:t>Sul.</a:t>
            </a:r>
          </a:p>
        </p:txBody>
      </p:sp>
    </p:spTree>
    <p:extLst>
      <p:ext uri="{BB962C8B-B14F-4D97-AF65-F5344CB8AC3E}">
        <p14:creationId xmlns:p14="http://schemas.microsoft.com/office/powerpoint/2010/main" val="3043064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5" y="639003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 smtClean="0"/>
              <a:t>Licenciamento de atividades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295537" y="1008335"/>
            <a:ext cx="65716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Podem ser licenciadas atividades auxiliares e complementares juntamente com as atividades principais em um mesmo lote. </a:t>
            </a: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Atividades auxiliares as atividades de apoio, exercidas dentro da empresa, voltadas à criação de condições necessárias para a execução de suas atividades principal e complementares, desde que desenvolvidas exclusivamente para insumo ou uso interno da própria atividade econômica</a:t>
            </a: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A</a:t>
            </a:r>
            <a:r>
              <a:rPr lang="pt-BR" sz="1400" b="1" i="1" dirty="0" smtClean="0">
                <a:solidFill>
                  <a:srgbClr val="0070C0"/>
                </a:solidFill>
              </a:rPr>
              <a:t>tividades </a:t>
            </a:r>
            <a:r>
              <a:rPr lang="pt-BR" sz="1400" b="1" i="1" dirty="0">
                <a:solidFill>
                  <a:srgbClr val="0070C0"/>
                </a:solidFill>
              </a:rPr>
              <a:t>complementares ou secundárias aquelas exercidas no mesmo lote ou projeção da atividade principal, cuja produção é destinada a terceiros, mas cujo valor adicionado é menor do que o da atividade principal e deve demonstrar vínculo, compatibilidade ou apoio à atividade principal. </a:t>
            </a:r>
          </a:p>
        </p:txBody>
      </p:sp>
    </p:spTree>
    <p:extLst>
      <p:ext uri="{BB962C8B-B14F-4D97-AF65-F5344CB8AC3E}">
        <p14:creationId xmlns:p14="http://schemas.microsoft.com/office/powerpoint/2010/main" val="2149632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5" y="639003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Licenciamento de atividades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46441" y="1088113"/>
            <a:ext cx="660235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Em </a:t>
            </a:r>
            <a:r>
              <a:rPr lang="pt-BR" sz="1400" b="1" i="1" dirty="0">
                <a:solidFill>
                  <a:srgbClr val="0070C0"/>
                </a:solidFill>
              </a:rPr>
              <a:t>lotes ou projeções definidos como UOS </a:t>
            </a:r>
            <a:r>
              <a:rPr lang="pt-BR" sz="1400" b="1" i="1" dirty="0" err="1">
                <a:solidFill>
                  <a:srgbClr val="0070C0"/>
                </a:solidFill>
              </a:rPr>
              <a:t>Inst</a:t>
            </a:r>
            <a:r>
              <a:rPr lang="pt-BR" sz="1400" b="1" i="1" dirty="0">
                <a:solidFill>
                  <a:srgbClr val="0070C0"/>
                </a:solidFill>
              </a:rPr>
              <a:t> e UOS </a:t>
            </a:r>
            <a:r>
              <a:rPr lang="pt-BR" sz="1400" b="1" i="1" dirty="0" err="1">
                <a:solidFill>
                  <a:srgbClr val="0070C0"/>
                </a:solidFill>
              </a:rPr>
              <a:t>Inst</a:t>
            </a:r>
            <a:r>
              <a:rPr lang="pt-BR" sz="1400" b="1" i="1" dirty="0">
                <a:solidFill>
                  <a:srgbClr val="0070C0"/>
                </a:solidFill>
              </a:rPr>
              <a:t> EP, são permitidas como atividades complementares aquelas do uso industrial, comercial e prestação de serviço previstas na UOS CSIIR 1, desde que a atividade do uso institucional seja a </a:t>
            </a:r>
            <a:r>
              <a:rPr lang="pt-BR" sz="1400" b="1" i="1" dirty="0" smtClean="0">
                <a:solidFill>
                  <a:srgbClr val="0070C0"/>
                </a:solidFill>
              </a:rPr>
              <a:t>principal, que devem </a:t>
            </a:r>
            <a:r>
              <a:rPr lang="pt-BR" sz="1400" b="1" i="1" dirty="0">
                <a:solidFill>
                  <a:srgbClr val="0070C0"/>
                </a:solidFill>
              </a:rPr>
              <a:t>integrar o projeto arquitetônico da atividade principal.</a:t>
            </a:r>
          </a:p>
          <a:p>
            <a:pPr algn="just"/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O </a:t>
            </a:r>
            <a:r>
              <a:rPr lang="pt-BR" sz="1400" b="1" i="1" dirty="0">
                <a:solidFill>
                  <a:srgbClr val="0070C0"/>
                </a:solidFill>
              </a:rPr>
              <a:t>licenciamento das atividades complementares fica condicionado ao licenciamento da atividade principal.</a:t>
            </a:r>
          </a:p>
          <a:p>
            <a:pPr algn="just"/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Em </a:t>
            </a:r>
            <a:r>
              <a:rPr lang="pt-BR" sz="1400" b="1" i="1" dirty="0">
                <a:solidFill>
                  <a:srgbClr val="0070C0"/>
                </a:solidFill>
              </a:rPr>
              <a:t>caso de </a:t>
            </a:r>
            <a:r>
              <a:rPr lang="pt-BR" sz="1400" b="1" i="1" dirty="0" err="1">
                <a:solidFill>
                  <a:srgbClr val="0070C0"/>
                </a:solidFill>
              </a:rPr>
              <a:t>câmpus</a:t>
            </a:r>
            <a:r>
              <a:rPr lang="pt-BR" sz="1400" b="1" i="1" dirty="0">
                <a:solidFill>
                  <a:srgbClr val="0070C0"/>
                </a:solidFill>
              </a:rPr>
              <a:t> universitário, as atividades complementares referidas no caput são aquelas do uso industrial, comercial e prestação de serviço previstas na UOS CSIIR 2. </a:t>
            </a:r>
            <a:endParaRPr lang="pt-BR" sz="1400" b="1" i="1" dirty="0" smtClean="0">
              <a:solidFill>
                <a:srgbClr val="0070C0"/>
              </a:solidFill>
            </a:endParaRPr>
          </a:p>
          <a:p>
            <a:pPr algn="just"/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Em </a:t>
            </a:r>
            <a:r>
              <a:rPr lang="pt-BR" sz="1400" b="1" i="1" dirty="0">
                <a:solidFill>
                  <a:srgbClr val="0070C0"/>
                </a:solidFill>
              </a:rPr>
              <a:t>lotes definidos como UOS </a:t>
            </a:r>
            <a:r>
              <a:rPr lang="pt-BR" sz="1400" b="1" i="1" dirty="0" err="1">
                <a:solidFill>
                  <a:srgbClr val="0070C0"/>
                </a:solidFill>
              </a:rPr>
              <a:t>RRur</a:t>
            </a:r>
            <a:r>
              <a:rPr lang="pt-BR" sz="1400" b="1" i="1" dirty="0">
                <a:solidFill>
                  <a:srgbClr val="0070C0"/>
                </a:solidFill>
              </a:rPr>
              <a:t>, são permitidas as atividades complementares referidas no caput, desde que inseridas em empresas caracterizadas como Microempreendedor Individual – </a:t>
            </a:r>
            <a:r>
              <a:rPr lang="pt-BR" sz="1400" b="1" i="1" dirty="0" smtClean="0">
                <a:solidFill>
                  <a:srgbClr val="0070C0"/>
                </a:solidFill>
              </a:rPr>
              <a:t>MEI.</a:t>
            </a:r>
            <a:endParaRPr lang="pt-BR" sz="1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70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 smtClean="0"/>
              <a:t>Objetivo da reunião</a:t>
            </a:r>
            <a:endParaRPr lang="pt-BR" sz="1800" dirty="0"/>
          </a:p>
        </p:txBody>
      </p:sp>
      <p:sp>
        <p:nvSpPr>
          <p:cNvPr id="15" name="Retângulo 14"/>
          <p:cNvSpPr/>
          <p:nvPr/>
        </p:nvSpPr>
        <p:spPr>
          <a:xfrm>
            <a:off x="147285" y="1265521"/>
            <a:ext cx="6597181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r>
              <a:rPr lang="pt-BR" sz="1400" b="1" i="1" dirty="0">
                <a:solidFill>
                  <a:srgbClr val="0070C0"/>
                </a:solidFill>
              </a:rPr>
              <a:t>Lei Complementar nº 948 de 16 de janeiro de 2019 - aprova a Lei de Uso e Ocupação do Solo do Distrito Federal - LUOS nos termos dos </a:t>
            </a:r>
            <a:r>
              <a:rPr lang="pt-BR" sz="1400" b="1" i="1" dirty="0" err="1">
                <a:solidFill>
                  <a:srgbClr val="0070C0"/>
                </a:solidFill>
              </a:rPr>
              <a:t>arts</a:t>
            </a:r>
            <a:r>
              <a:rPr lang="pt-BR" sz="1400" b="1" i="1" dirty="0">
                <a:solidFill>
                  <a:srgbClr val="0070C0"/>
                </a:solidFill>
              </a:rPr>
              <a:t>. 316 e 318 da Lei Orgânica do Distrito Federal e dá outras providências.</a:t>
            </a:r>
          </a:p>
          <a:p>
            <a:pPr marL="285750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r>
              <a:rPr lang="pt-BR" sz="1400" b="1" i="1" dirty="0">
                <a:solidFill>
                  <a:srgbClr val="0070C0"/>
                </a:solidFill>
              </a:rPr>
              <a:t>Lei Complementar nº 1.007, de 28 de abril de 2022 - altera a Lei Complementar nº 948, de 16 de janeiro de 2019, que aprova a Lei de Uso e Ocupação do Solo do Distrito Federal - LUOS nos termos dos </a:t>
            </a:r>
            <a:r>
              <a:rPr lang="pt-BR" sz="1400" b="1" i="1" dirty="0" err="1">
                <a:solidFill>
                  <a:srgbClr val="0070C0"/>
                </a:solidFill>
              </a:rPr>
              <a:t>arts</a:t>
            </a:r>
            <a:r>
              <a:rPr lang="pt-BR" sz="1400" b="1" i="1" dirty="0">
                <a:solidFill>
                  <a:srgbClr val="0070C0"/>
                </a:solidFill>
              </a:rPr>
              <a:t>. 316 e 318 da Lei Orgânica do Distrito Federal e dá outras providências, e dá outras providências</a:t>
            </a:r>
            <a:r>
              <a:rPr lang="pt-BR" sz="1400" b="1" i="1" dirty="0" smtClean="0">
                <a:solidFill>
                  <a:srgbClr val="0070C0"/>
                </a:solidFill>
              </a:rPr>
              <a:t>.</a:t>
            </a:r>
            <a:endParaRPr lang="pt-BR" sz="1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20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4" y="499827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Licenciamento de atividades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1674" y="965198"/>
            <a:ext cx="649188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É admitida a implantação da atividade de comércio varejista de combustíveis e lubrificantes em lote das UOS CSII 2, CSII 3, </a:t>
            </a:r>
            <a:r>
              <a:rPr lang="pt-BR" sz="1400" b="1" i="1" dirty="0" err="1">
                <a:solidFill>
                  <a:srgbClr val="0070C0"/>
                </a:solidFill>
              </a:rPr>
              <a:t>CSIInd</a:t>
            </a:r>
            <a:r>
              <a:rPr lang="pt-BR" sz="1400" b="1" i="1" dirty="0">
                <a:solidFill>
                  <a:srgbClr val="0070C0"/>
                </a:solidFill>
              </a:rPr>
              <a:t> 1, </a:t>
            </a:r>
            <a:r>
              <a:rPr lang="pt-BR" sz="1400" b="1" i="1" dirty="0" err="1">
                <a:solidFill>
                  <a:srgbClr val="0070C0"/>
                </a:solidFill>
              </a:rPr>
              <a:t>CSIInd</a:t>
            </a:r>
            <a:r>
              <a:rPr lang="pt-BR" sz="1400" b="1" i="1" dirty="0">
                <a:solidFill>
                  <a:srgbClr val="0070C0"/>
                </a:solidFill>
              </a:rPr>
              <a:t> 2 e </a:t>
            </a:r>
            <a:r>
              <a:rPr lang="pt-BR" sz="1400" b="1" i="1" dirty="0" err="1">
                <a:solidFill>
                  <a:srgbClr val="0070C0"/>
                </a:solidFill>
              </a:rPr>
              <a:t>CSIInd</a:t>
            </a:r>
            <a:r>
              <a:rPr lang="pt-BR" sz="1400" b="1" i="1" dirty="0">
                <a:solidFill>
                  <a:srgbClr val="0070C0"/>
                </a:solidFill>
              </a:rPr>
              <a:t> 3, desde que em funcionamento simultâneo com: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I </a:t>
            </a:r>
            <a:r>
              <a:rPr lang="pt-BR" sz="1400" b="1" i="1" dirty="0">
                <a:solidFill>
                  <a:srgbClr val="0070C0"/>
                </a:solidFill>
              </a:rPr>
              <a:t>- supermercados;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II </a:t>
            </a:r>
            <a:r>
              <a:rPr lang="pt-BR" sz="1400" b="1" i="1" dirty="0">
                <a:solidFill>
                  <a:srgbClr val="0070C0"/>
                </a:solidFill>
              </a:rPr>
              <a:t>- hipermercados</a:t>
            </a:r>
            <a:r>
              <a:rPr lang="pt-BR" sz="1400" b="1" i="1" dirty="0" smtClean="0">
                <a:solidFill>
                  <a:srgbClr val="0070C0"/>
                </a:solidFill>
              </a:rPr>
              <a:t>;</a:t>
            </a:r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III - shopping centers</a:t>
            </a:r>
            <a:r>
              <a:rPr lang="pt-BR" sz="1400" b="1" i="1" dirty="0" smtClean="0">
                <a:solidFill>
                  <a:srgbClr val="0070C0"/>
                </a:solidFill>
              </a:rPr>
              <a:t>,</a:t>
            </a:r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IV - uso industrial</a:t>
            </a:r>
            <a:r>
              <a:rPr lang="pt-BR" sz="1400" b="1" i="1" dirty="0" smtClean="0">
                <a:solidFill>
                  <a:srgbClr val="0070C0"/>
                </a:solidFill>
              </a:rPr>
              <a:t>;</a:t>
            </a:r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V - concessionária de veículos</a:t>
            </a:r>
            <a:r>
              <a:rPr lang="pt-BR" sz="1400" b="1" i="1" dirty="0" smtClean="0">
                <a:solidFill>
                  <a:srgbClr val="0070C0"/>
                </a:solidFill>
              </a:rPr>
              <a:t>;</a:t>
            </a:r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VI - terminal de transporte</a:t>
            </a:r>
            <a:r>
              <a:rPr lang="pt-BR" sz="1400" b="1" i="1" dirty="0" smtClean="0">
                <a:solidFill>
                  <a:srgbClr val="0070C0"/>
                </a:solidFill>
              </a:rPr>
              <a:t>;</a:t>
            </a:r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VII - garagem de ônibus</a:t>
            </a:r>
            <a:r>
              <a:rPr lang="pt-BR" sz="1400" b="1" i="1" dirty="0" smtClean="0">
                <a:solidFill>
                  <a:srgbClr val="0070C0"/>
                </a:solidFill>
              </a:rPr>
              <a:t>;</a:t>
            </a:r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VIII - clubes sociais e esportivos</a:t>
            </a:r>
            <a:r>
              <a:rPr lang="pt-BR" sz="1400" b="1" i="1" dirty="0" smtClean="0">
                <a:solidFill>
                  <a:srgbClr val="0070C0"/>
                </a:solidFill>
              </a:rPr>
              <a:t>;</a:t>
            </a:r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IX - armazenamento.</a:t>
            </a:r>
          </a:p>
          <a:p>
            <a:endParaRPr lang="pt-BR" sz="1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96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0" y="553270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Licenciamento de atividades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1614" y="922602"/>
            <a:ext cx="65962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 </a:t>
            </a:r>
            <a:r>
              <a:rPr lang="pt-BR" sz="1400" b="1" i="1" dirty="0">
                <a:solidFill>
                  <a:srgbClr val="0070C0"/>
                </a:solidFill>
              </a:rPr>
              <a:t>A implantação de atividade de comércio varejista de combustíveis e lubrificantes prevista no caput é condicionada à aplicação: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b="1" i="1" dirty="0">
              <a:solidFill>
                <a:srgbClr val="0070C0"/>
              </a:solidFill>
            </a:endParaRP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Outorga </a:t>
            </a:r>
            <a:r>
              <a:rPr lang="pt-BR" sz="1400" b="1" i="1" dirty="0">
                <a:solidFill>
                  <a:srgbClr val="0070C0"/>
                </a:solidFill>
              </a:rPr>
              <a:t>Onerosa de Alteração de Uso - </a:t>
            </a:r>
            <a:r>
              <a:rPr lang="pt-BR" sz="1400" b="1" i="1" dirty="0" err="1">
                <a:solidFill>
                  <a:srgbClr val="0070C0"/>
                </a:solidFill>
              </a:rPr>
              <a:t>Onalt</a:t>
            </a:r>
            <a:r>
              <a:rPr lang="pt-BR" sz="1400" b="1" i="1" dirty="0">
                <a:solidFill>
                  <a:srgbClr val="0070C0"/>
                </a:solidFill>
              </a:rPr>
              <a:t>;</a:t>
            </a: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outros </a:t>
            </a:r>
            <a:r>
              <a:rPr lang="pt-BR" sz="1400" b="1" i="1" dirty="0">
                <a:solidFill>
                  <a:srgbClr val="0070C0"/>
                </a:solidFill>
              </a:rPr>
              <a:t>instrumentos urbanísticos, ambientais, de trânsito e de segurança, exigidos em legislação específica</a:t>
            </a:r>
            <a:r>
              <a:rPr lang="pt-BR" sz="1400" b="1" i="1" dirty="0" smtClean="0">
                <a:solidFill>
                  <a:srgbClr val="0070C0"/>
                </a:solidFill>
              </a:rPr>
              <a:t>.</a:t>
            </a:r>
          </a:p>
          <a:p>
            <a:pPr lvl="1" algn="just"/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Não </a:t>
            </a:r>
            <a:r>
              <a:rPr lang="pt-BR" sz="1400" b="1" i="1" dirty="0">
                <a:solidFill>
                  <a:srgbClr val="0070C0"/>
                </a:solidFill>
              </a:rPr>
              <a:t>é devida a outorga onerosa de alteração de uso no caso de a atividade de armazenamento e suprimento de combustíveis caracterizar-se como atividade auxiliar exclusiva à atividade principal licenciada, nos termos definidos nesta Lei Complementar, exclusivamente para as atividades IV, V, VI, VII, VIII e IX listadas no caput, quando, vedada a comercialização de tais produtos, o abastecimento se der para equipamentos móveis, veículos automotores terrestres, aeronaves, embarcações ou locomotivas do detentor das instalações. </a:t>
            </a:r>
          </a:p>
        </p:txBody>
      </p:sp>
    </p:spTree>
    <p:extLst>
      <p:ext uri="{BB962C8B-B14F-4D97-AF65-F5344CB8AC3E}">
        <p14:creationId xmlns:p14="http://schemas.microsoft.com/office/powerpoint/2010/main" val="2964332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0" y="564219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Licenciamento de atividades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42115" y="1146666"/>
            <a:ext cx="660235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 Nos lotes com área superior a 1.000 metros quadrados das UOS CSII 2, CSII 3, </a:t>
            </a:r>
            <a:r>
              <a:rPr lang="pt-BR" sz="1400" b="1" i="1" dirty="0" err="1">
                <a:solidFill>
                  <a:srgbClr val="0070C0"/>
                </a:solidFill>
              </a:rPr>
              <a:t>CSIInd</a:t>
            </a:r>
            <a:r>
              <a:rPr lang="pt-BR" sz="1400" b="1" i="1" dirty="0">
                <a:solidFill>
                  <a:srgbClr val="0070C0"/>
                </a:solidFill>
              </a:rPr>
              <a:t> 1, </a:t>
            </a:r>
            <a:r>
              <a:rPr lang="pt-BR" sz="1400" b="1" i="1" dirty="0" err="1">
                <a:solidFill>
                  <a:srgbClr val="0070C0"/>
                </a:solidFill>
              </a:rPr>
              <a:t>CSIInd</a:t>
            </a:r>
            <a:r>
              <a:rPr lang="pt-BR" sz="1400" b="1" i="1" dirty="0">
                <a:solidFill>
                  <a:srgbClr val="0070C0"/>
                </a:solidFill>
              </a:rPr>
              <a:t> 2 e </a:t>
            </a:r>
            <a:r>
              <a:rPr lang="pt-BR" sz="1400" b="1" i="1" dirty="0" err="1">
                <a:solidFill>
                  <a:srgbClr val="0070C0"/>
                </a:solidFill>
              </a:rPr>
              <a:t>CSIInd</a:t>
            </a:r>
            <a:r>
              <a:rPr lang="pt-BR" sz="1400" b="1" i="1" dirty="0">
                <a:solidFill>
                  <a:srgbClr val="0070C0"/>
                </a:solidFill>
              </a:rPr>
              <a:t> 3, é admitido o desenvolvimento exclusivo das atividades da UOS PAC 2, desde que</a:t>
            </a:r>
            <a:r>
              <a:rPr lang="pt-BR" sz="1400" b="1" i="1" dirty="0" smtClean="0">
                <a:solidFill>
                  <a:srgbClr val="0070C0"/>
                </a:solidFill>
              </a:rPr>
              <a:t>:</a:t>
            </a:r>
            <a:endParaRPr lang="pt-BR" sz="1400" b="1" i="1" dirty="0">
              <a:solidFill>
                <a:srgbClr val="0070C0"/>
              </a:solidFill>
            </a:endParaRP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utilizados </a:t>
            </a:r>
            <a:r>
              <a:rPr lang="pt-BR" sz="1400" b="1" i="1" dirty="0">
                <a:solidFill>
                  <a:srgbClr val="0070C0"/>
                </a:solidFill>
              </a:rPr>
              <a:t>os seguintes parâmetros de ocupação:</a:t>
            </a:r>
          </a:p>
          <a:p>
            <a:pPr marL="1255700" lvl="3" indent="-342900" algn="just">
              <a:buAutoNum type="alphaLcParenR"/>
            </a:pPr>
            <a:r>
              <a:rPr lang="pt-BR" sz="1400" b="1" i="1" dirty="0" smtClean="0">
                <a:solidFill>
                  <a:srgbClr val="0070C0"/>
                </a:solidFill>
              </a:rPr>
              <a:t>coeficiente </a:t>
            </a:r>
            <a:r>
              <a:rPr lang="pt-BR" sz="1400" b="1" i="1" dirty="0">
                <a:solidFill>
                  <a:srgbClr val="0070C0"/>
                </a:solidFill>
              </a:rPr>
              <a:t>de aproveitamento básico de </a:t>
            </a:r>
            <a:r>
              <a:rPr lang="pt-BR" sz="1400" b="1" i="1" dirty="0" smtClean="0">
                <a:solidFill>
                  <a:srgbClr val="0070C0"/>
                </a:solidFill>
              </a:rPr>
              <a:t>0,50;</a:t>
            </a:r>
          </a:p>
          <a:p>
            <a:pPr marL="1255700" lvl="3" indent="-342900" algn="just">
              <a:buAutoNum type="alphaLcParenR"/>
            </a:pPr>
            <a:r>
              <a:rPr lang="pt-BR" sz="1400" b="1" i="1" dirty="0" smtClean="0">
                <a:solidFill>
                  <a:srgbClr val="0070C0"/>
                </a:solidFill>
              </a:rPr>
              <a:t>coeficiente </a:t>
            </a:r>
            <a:r>
              <a:rPr lang="pt-BR" sz="1400" b="1" i="1" dirty="0">
                <a:solidFill>
                  <a:srgbClr val="0070C0"/>
                </a:solidFill>
              </a:rPr>
              <a:t>de aproveitamento máximo de </a:t>
            </a:r>
            <a:r>
              <a:rPr lang="pt-BR" sz="1400" b="1" i="1" dirty="0" smtClean="0">
                <a:solidFill>
                  <a:srgbClr val="0070C0"/>
                </a:solidFill>
              </a:rPr>
              <a:t>0,50;</a:t>
            </a:r>
          </a:p>
          <a:p>
            <a:pPr marL="1255700" lvl="3" indent="-342900" algn="just">
              <a:buAutoNum type="alphaLcParenR"/>
            </a:pPr>
            <a:r>
              <a:rPr lang="pt-BR" sz="1400" b="1" i="1" dirty="0" smtClean="0">
                <a:solidFill>
                  <a:srgbClr val="0070C0"/>
                </a:solidFill>
              </a:rPr>
              <a:t>altura </a:t>
            </a:r>
            <a:r>
              <a:rPr lang="pt-BR" sz="1400" b="1" i="1" dirty="0">
                <a:solidFill>
                  <a:srgbClr val="0070C0"/>
                </a:solidFill>
              </a:rPr>
              <a:t>máxima de 8,50 metros, incluída a </a:t>
            </a:r>
            <a:r>
              <a:rPr lang="pt-BR" sz="1400" b="1" i="1" dirty="0" smtClean="0">
                <a:solidFill>
                  <a:srgbClr val="0070C0"/>
                </a:solidFill>
              </a:rPr>
              <a:t>cobertura;</a:t>
            </a:r>
          </a:p>
          <a:p>
            <a:pPr marL="1255700" lvl="3" indent="-342900" algn="just">
              <a:buAutoNum type="alphaLcParenR"/>
            </a:pPr>
            <a:r>
              <a:rPr lang="pt-BR" sz="1400" b="1" i="1" dirty="0" smtClean="0">
                <a:solidFill>
                  <a:srgbClr val="0070C0"/>
                </a:solidFill>
              </a:rPr>
              <a:t>cota </a:t>
            </a:r>
            <a:r>
              <a:rPr lang="pt-BR" sz="1400" b="1" i="1" dirty="0">
                <a:solidFill>
                  <a:srgbClr val="0070C0"/>
                </a:solidFill>
              </a:rPr>
              <a:t>de soleira no ponto médio da testada </a:t>
            </a:r>
            <a:r>
              <a:rPr lang="pt-BR" sz="1400" b="1" i="1" dirty="0" smtClean="0">
                <a:solidFill>
                  <a:srgbClr val="0070C0"/>
                </a:solidFill>
              </a:rPr>
              <a:t>frontal;</a:t>
            </a:r>
          </a:p>
          <a:p>
            <a:pPr marL="1255700" lvl="3" indent="-342900" algn="just">
              <a:buAutoNum type="alphaLcParenR"/>
            </a:pPr>
            <a:r>
              <a:rPr lang="pt-BR" sz="1400" b="1" i="1" dirty="0" smtClean="0">
                <a:solidFill>
                  <a:srgbClr val="0070C0"/>
                </a:solidFill>
              </a:rPr>
              <a:t>taxa </a:t>
            </a:r>
            <a:r>
              <a:rPr lang="pt-BR" sz="1400" b="1" i="1" dirty="0">
                <a:solidFill>
                  <a:srgbClr val="0070C0"/>
                </a:solidFill>
              </a:rPr>
              <a:t>de ocupação máxima de 50</a:t>
            </a:r>
            <a:r>
              <a:rPr lang="pt-BR" sz="1400" b="1" i="1" dirty="0" smtClean="0">
                <a:solidFill>
                  <a:srgbClr val="0070C0"/>
                </a:solidFill>
              </a:rPr>
              <a:t>%;</a:t>
            </a:r>
          </a:p>
          <a:p>
            <a:pPr marL="1255700" lvl="3" indent="-342900" algn="just">
              <a:buAutoNum type="alphaLcParenR"/>
            </a:pPr>
            <a:r>
              <a:rPr lang="pt-BR" sz="1400" b="1" i="1" dirty="0" smtClean="0">
                <a:solidFill>
                  <a:srgbClr val="0070C0"/>
                </a:solidFill>
              </a:rPr>
              <a:t>afastamentos </a:t>
            </a:r>
            <a:r>
              <a:rPr lang="pt-BR" sz="1400" b="1" i="1" dirty="0">
                <a:solidFill>
                  <a:srgbClr val="0070C0"/>
                </a:solidFill>
              </a:rPr>
              <a:t>obrigatórios de 1,50 metros em todas as </a:t>
            </a:r>
            <a:r>
              <a:rPr lang="pt-BR" sz="1400" b="1" i="1" dirty="0" smtClean="0">
                <a:solidFill>
                  <a:srgbClr val="0070C0"/>
                </a:solidFill>
              </a:rPr>
              <a:t>divisas;</a:t>
            </a:r>
          </a:p>
          <a:p>
            <a:pPr marL="1255700" lvl="3" indent="-342900" algn="just">
              <a:buAutoNum type="alphaLcParenR"/>
            </a:pPr>
            <a:r>
              <a:rPr lang="pt-BR" sz="1400" b="1" i="1" dirty="0" smtClean="0">
                <a:solidFill>
                  <a:srgbClr val="0070C0"/>
                </a:solidFill>
              </a:rPr>
              <a:t>subsolo </a:t>
            </a:r>
            <a:r>
              <a:rPr lang="pt-BR" sz="1400" b="1" i="1" dirty="0">
                <a:solidFill>
                  <a:srgbClr val="0070C0"/>
                </a:solidFill>
              </a:rPr>
              <a:t>permitido - tipo 1</a:t>
            </a:r>
            <a:r>
              <a:rPr lang="pt-BR" sz="1400" b="1" i="1" dirty="0" smtClean="0">
                <a:solidFill>
                  <a:srgbClr val="0070C0"/>
                </a:solidFill>
              </a:rPr>
              <a:t>;</a:t>
            </a:r>
            <a:endParaRPr lang="pt-BR" sz="1400" b="1" i="1" dirty="0">
              <a:solidFill>
                <a:srgbClr val="0070C0"/>
              </a:solidFill>
            </a:endParaRP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submetido à aplicação da </a:t>
            </a:r>
            <a:r>
              <a:rPr lang="pt-BR" sz="1400" b="1" i="1" dirty="0" err="1">
                <a:solidFill>
                  <a:srgbClr val="0070C0"/>
                </a:solidFill>
              </a:rPr>
              <a:t>Onalt</a:t>
            </a:r>
            <a:r>
              <a:rPr lang="pt-BR" sz="1400" b="1" i="1" dirty="0">
                <a:solidFill>
                  <a:srgbClr val="0070C0"/>
                </a:solidFill>
              </a:rPr>
              <a:t> e de outros instrumentos urbanísticos, ambientais, de trânsito e de segurança exigidos em legislação </a:t>
            </a:r>
            <a:r>
              <a:rPr lang="pt-BR" sz="1400" b="1" i="1" dirty="0" smtClean="0">
                <a:solidFill>
                  <a:srgbClr val="0070C0"/>
                </a:solidFill>
              </a:rPr>
              <a:t>específica.</a:t>
            </a:r>
            <a:endParaRPr lang="pt-BR" sz="1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14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5" y="639003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 smtClean="0"/>
              <a:t>Cobrança de ONALT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197347" y="1201721"/>
            <a:ext cx="66637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 A utilização dos usos e das atividades permitidos nesta Lei Complementar para unidades imobiliárias não previstos na norma original depende de prévia aplicação da Outorga Onerosa de Alteração de Uso - </a:t>
            </a:r>
            <a:r>
              <a:rPr lang="pt-BR" sz="1400" b="1" i="1" dirty="0" err="1">
                <a:solidFill>
                  <a:srgbClr val="0070C0"/>
                </a:solidFill>
              </a:rPr>
              <a:t>Onalt</a:t>
            </a:r>
            <a:r>
              <a:rPr lang="pt-BR" sz="1400" b="1" i="1" dirty="0">
                <a:solidFill>
                  <a:srgbClr val="0070C0"/>
                </a:solidFill>
              </a:rPr>
              <a:t>, mediante contrapartida.</a:t>
            </a:r>
          </a:p>
          <a:p>
            <a:pPr algn="just"/>
            <a:endParaRPr lang="pt-BR" sz="1400" b="1" i="1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Considera-se </a:t>
            </a:r>
            <a:r>
              <a:rPr lang="pt-BR" sz="1400" b="1" i="1" dirty="0">
                <a:solidFill>
                  <a:srgbClr val="0070C0"/>
                </a:solidFill>
              </a:rPr>
              <a:t>norma original, para fins de aplicação da </a:t>
            </a:r>
            <a:r>
              <a:rPr lang="pt-BR" sz="1400" b="1" i="1" dirty="0" err="1">
                <a:solidFill>
                  <a:srgbClr val="0070C0"/>
                </a:solidFill>
              </a:rPr>
              <a:t>Onalt</a:t>
            </a:r>
            <a:r>
              <a:rPr lang="pt-BR" sz="1400" b="1" i="1" dirty="0" smtClean="0">
                <a:solidFill>
                  <a:srgbClr val="0070C0"/>
                </a:solidFill>
              </a:rPr>
              <a:t>:</a:t>
            </a:r>
            <a:endParaRPr lang="pt-BR" sz="1400" b="1" i="1" dirty="0">
              <a:solidFill>
                <a:srgbClr val="0070C0"/>
              </a:solidFill>
            </a:endParaRP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a </a:t>
            </a:r>
            <a:r>
              <a:rPr lang="pt-BR" sz="1400" b="1" i="1" dirty="0">
                <a:solidFill>
                  <a:srgbClr val="0070C0"/>
                </a:solidFill>
              </a:rPr>
              <a:t>norma vigente para a unidade imobiliária em 29 de janeiro de 1997, data da publicação da Lei Complementar nº 17, de 28 de janeiro de 1997, que instituiu a </a:t>
            </a:r>
            <a:r>
              <a:rPr lang="pt-BR" sz="1400" b="1" i="1" dirty="0" err="1">
                <a:solidFill>
                  <a:srgbClr val="0070C0"/>
                </a:solidFill>
              </a:rPr>
              <a:t>Onalt</a:t>
            </a:r>
            <a:r>
              <a:rPr lang="pt-BR" sz="1400" b="1" i="1" dirty="0">
                <a:solidFill>
                  <a:srgbClr val="0070C0"/>
                </a:solidFill>
              </a:rPr>
              <a:t> no Distrito Federal;</a:t>
            </a: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a </a:t>
            </a:r>
            <a:r>
              <a:rPr lang="pt-BR" sz="1400" b="1" i="1" dirty="0">
                <a:solidFill>
                  <a:srgbClr val="0070C0"/>
                </a:solidFill>
              </a:rPr>
              <a:t>primeira norma estabelecida para a unidade imobiliária, quando publicada após 29 de janeiro de 1997</a:t>
            </a:r>
            <a:r>
              <a:rPr lang="pt-BR" sz="1400" b="1" i="1" dirty="0" smtClean="0">
                <a:solidFill>
                  <a:srgbClr val="0070C0"/>
                </a:solidFill>
              </a:rPr>
              <a:t>.</a:t>
            </a:r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A </a:t>
            </a:r>
            <a:r>
              <a:rPr lang="pt-BR" sz="1400" b="1" i="1" dirty="0">
                <a:solidFill>
                  <a:srgbClr val="0070C0"/>
                </a:solidFill>
              </a:rPr>
              <a:t>forma de cálculo da contrapartida financeira e os procedimentos administrativos para a aplicação e cobrança da </a:t>
            </a:r>
            <a:r>
              <a:rPr lang="pt-BR" sz="1400" b="1" i="1" dirty="0" err="1">
                <a:solidFill>
                  <a:srgbClr val="0070C0"/>
                </a:solidFill>
              </a:rPr>
              <a:t>Onalt</a:t>
            </a:r>
            <a:r>
              <a:rPr lang="pt-BR" sz="1400" b="1" i="1" dirty="0">
                <a:solidFill>
                  <a:srgbClr val="0070C0"/>
                </a:solidFill>
              </a:rPr>
              <a:t> são os estabelecidos na legislação vigente, em especial na Lei Complementar nº 294, de 27 de junho de 2000, e suas regulamentações. </a:t>
            </a:r>
            <a:r>
              <a:rPr lang="pt-BR" sz="1400" b="1" i="1" dirty="0" smtClean="0">
                <a:solidFill>
                  <a:srgbClr val="0070C0"/>
                </a:solidFill>
              </a:rPr>
              <a:t> </a:t>
            </a:r>
            <a:endParaRPr lang="pt-BR" sz="1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39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0" y="583257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Cobrança de ONALT</a:t>
            </a:r>
          </a:p>
        </p:txBody>
      </p:sp>
      <p:sp>
        <p:nvSpPr>
          <p:cNvPr id="3" name="Retângulo 2"/>
          <p:cNvSpPr/>
          <p:nvPr/>
        </p:nvSpPr>
        <p:spPr>
          <a:xfrm>
            <a:off x="288342" y="1283123"/>
            <a:ext cx="65778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Há </a:t>
            </a:r>
            <a:r>
              <a:rPr lang="pt-BR" sz="1400" b="1" i="1" dirty="0">
                <a:solidFill>
                  <a:srgbClr val="0070C0"/>
                </a:solidFill>
              </a:rPr>
              <a:t>incidência de </a:t>
            </a:r>
            <a:r>
              <a:rPr lang="pt-BR" sz="1400" b="1" i="1" dirty="0" err="1">
                <a:solidFill>
                  <a:srgbClr val="0070C0"/>
                </a:solidFill>
              </a:rPr>
              <a:t>Onalt</a:t>
            </a:r>
            <a:r>
              <a:rPr lang="pt-BR" sz="1400" b="1" i="1" dirty="0">
                <a:solidFill>
                  <a:srgbClr val="0070C0"/>
                </a:solidFill>
              </a:rPr>
              <a:t> </a:t>
            </a:r>
            <a:r>
              <a:rPr lang="pt-BR" sz="1400" b="1" i="1" dirty="0" smtClean="0">
                <a:solidFill>
                  <a:srgbClr val="0070C0"/>
                </a:solidFill>
              </a:rPr>
              <a:t>quando </a:t>
            </a:r>
            <a:r>
              <a:rPr lang="pt-BR" sz="1400" b="1" i="1" dirty="0">
                <a:solidFill>
                  <a:srgbClr val="0070C0"/>
                </a:solidFill>
              </a:rPr>
              <a:t>o interessado licenciar a edificação, uso ou atividade permitida nesta Lei Complementar e que não tenha sido objeto de pagamento quando da vigência da norma anterior.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Nos </a:t>
            </a:r>
            <a:r>
              <a:rPr lang="pt-BR" sz="1400" b="1" i="1" dirty="0">
                <a:solidFill>
                  <a:srgbClr val="0070C0"/>
                </a:solidFill>
              </a:rPr>
              <a:t>casos em que já tenha sido paga a </a:t>
            </a:r>
            <a:r>
              <a:rPr lang="pt-BR" sz="1400" b="1" i="1" dirty="0" err="1">
                <a:solidFill>
                  <a:srgbClr val="0070C0"/>
                </a:solidFill>
              </a:rPr>
              <a:t>Onalt</a:t>
            </a:r>
            <a:r>
              <a:rPr lang="pt-BR" sz="1400" b="1" i="1" dirty="0" smtClean="0">
                <a:solidFill>
                  <a:srgbClr val="0070C0"/>
                </a:solidFill>
              </a:rPr>
              <a:t>, </a:t>
            </a:r>
            <a:r>
              <a:rPr lang="pt-BR" sz="1400" b="1" i="1" dirty="0">
                <a:solidFill>
                  <a:srgbClr val="0070C0"/>
                </a:solidFill>
              </a:rPr>
              <a:t>o novo cálculo deve adotar como referência o uso ou a atividade objeto do último pagamento efetivado. </a:t>
            </a:r>
            <a:endParaRPr lang="pt-BR" sz="1400" b="1" i="1" dirty="0" smtClean="0">
              <a:solidFill>
                <a:srgbClr val="0070C0"/>
              </a:solidFill>
            </a:endParaRPr>
          </a:p>
          <a:p>
            <a:pPr algn="just"/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Não </a:t>
            </a:r>
            <a:r>
              <a:rPr lang="pt-BR" sz="1400" b="1" i="1" dirty="0">
                <a:solidFill>
                  <a:srgbClr val="0070C0"/>
                </a:solidFill>
              </a:rPr>
              <a:t>é devida </a:t>
            </a:r>
            <a:r>
              <a:rPr lang="pt-BR" sz="1400" b="1" i="1" dirty="0" err="1">
                <a:solidFill>
                  <a:srgbClr val="0070C0"/>
                </a:solidFill>
              </a:rPr>
              <a:t>Onalt</a:t>
            </a:r>
            <a:r>
              <a:rPr lang="pt-BR" sz="1400" b="1" i="1" dirty="0">
                <a:solidFill>
                  <a:srgbClr val="0070C0"/>
                </a:solidFill>
              </a:rPr>
              <a:t> nos casos de mudança de grupo em uma mesma atividade dentre os permitidos para a respectiva UOS no Anexo I. </a:t>
            </a:r>
          </a:p>
        </p:txBody>
      </p:sp>
    </p:spTree>
    <p:extLst>
      <p:ext uri="{BB962C8B-B14F-4D97-AF65-F5344CB8AC3E}">
        <p14:creationId xmlns:p14="http://schemas.microsoft.com/office/powerpoint/2010/main" val="419151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5" y="639003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Cobrança de ONALT</a:t>
            </a:r>
          </a:p>
        </p:txBody>
      </p:sp>
      <p:sp>
        <p:nvSpPr>
          <p:cNvPr id="3" name="Retângulo 2"/>
          <p:cNvSpPr/>
          <p:nvPr/>
        </p:nvSpPr>
        <p:spPr>
          <a:xfrm>
            <a:off x="332486" y="1310562"/>
            <a:ext cx="66269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É cobrada ONALT, </a:t>
            </a:r>
            <a:r>
              <a:rPr lang="pt-BR" sz="1400" b="1" i="1" dirty="0">
                <a:solidFill>
                  <a:srgbClr val="0070C0"/>
                </a:solidFill>
              </a:rPr>
              <a:t>q</a:t>
            </a:r>
            <a:r>
              <a:rPr lang="pt-BR" sz="1400" b="1" i="1" dirty="0" smtClean="0">
                <a:solidFill>
                  <a:srgbClr val="0070C0"/>
                </a:solidFill>
              </a:rPr>
              <a:t>uando houver mudança:</a:t>
            </a:r>
            <a:endParaRPr lang="pt-BR" sz="1400" b="1" i="1" dirty="0">
              <a:solidFill>
                <a:srgbClr val="0070C0"/>
              </a:solidFill>
            </a:endParaRP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do </a:t>
            </a:r>
            <a:r>
              <a:rPr lang="pt-BR" sz="1400" b="1" i="1" dirty="0">
                <a:solidFill>
                  <a:srgbClr val="0070C0"/>
                </a:solidFill>
              </a:rPr>
              <a:t>grupo </a:t>
            </a:r>
            <a:r>
              <a:rPr lang="pt-BR" sz="1400" b="1" i="1" dirty="0" err="1">
                <a:solidFill>
                  <a:srgbClr val="0070C0"/>
                </a:solidFill>
              </a:rPr>
              <a:t>multifamiliar</a:t>
            </a:r>
            <a:r>
              <a:rPr lang="pt-BR" sz="1400" b="1" i="1" dirty="0">
                <a:solidFill>
                  <a:srgbClr val="0070C0"/>
                </a:solidFill>
              </a:rPr>
              <a:t> em tipologia de casas para o grupo </a:t>
            </a:r>
            <a:r>
              <a:rPr lang="pt-BR" sz="1400" b="1" i="1" dirty="0" err="1">
                <a:solidFill>
                  <a:srgbClr val="0070C0"/>
                </a:solidFill>
              </a:rPr>
              <a:t>multifamiliar</a:t>
            </a:r>
            <a:r>
              <a:rPr lang="pt-BR" sz="1400" b="1" i="1" dirty="0">
                <a:solidFill>
                  <a:srgbClr val="0070C0"/>
                </a:solidFill>
              </a:rPr>
              <a:t> em tipologia de apartamentos; </a:t>
            </a: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do </a:t>
            </a:r>
            <a:r>
              <a:rPr lang="pt-BR" sz="1400" b="1" i="1" dirty="0">
                <a:solidFill>
                  <a:srgbClr val="0070C0"/>
                </a:solidFill>
              </a:rPr>
              <a:t>uso comercial ou prestação de serviços para o uso residencial </a:t>
            </a:r>
            <a:r>
              <a:rPr lang="pt-BR" sz="1400" b="1" i="1" dirty="0" err="1">
                <a:solidFill>
                  <a:srgbClr val="0070C0"/>
                </a:solidFill>
              </a:rPr>
              <a:t>multifamiliar</a:t>
            </a:r>
            <a:r>
              <a:rPr lang="pt-BR" sz="1400" b="1" i="1" dirty="0">
                <a:solidFill>
                  <a:srgbClr val="0070C0"/>
                </a:solidFill>
              </a:rPr>
              <a:t> ou grupo comércio varejista de combustível; </a:t>
            </a: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de </a:t>
            </a:r>
            <a:r>
              <a:rPr lang="pt-BR" sz="1400" b="1" i="1" dirty="0">
                <a:solidFill>
                  <a:srgbClr val="0070C0"/>
                </a:solidFill>
              </a:rPr>
              <a:t>qualquer grupo da atividade de alojamento para o grupo hotéis e similares.</a:t>
            </a: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UOS </a:t>
            </a:r>
            <a:r>
              <a:rPr lang="pt-BR" sz="1400" b="1" i="1" dirty="0" err="1">
                <a:solidFill>
                  <a:srgbClr val="0070C0"/>
                </a:solidFill>
              </a:rPr>
              <a:t>RRur</a:t>
            </a:r>
            <a:r>
              <a:rPr lang="pt-BR" sz="1400" b="1" i="1" dirty="0">
                <a:solidFill>
                  <a:srgbClr val="0070C0"/>
                </a:solidFill>
              </a:rPr>
              <a:t> para qualquer grupo de atividade; </a:t>
            </a: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do </a:t>
            </a:r>
            <a:r>
              <a:rPr lang="pt-BR" sz="1400" b="1" i="1" dirty="0">
                <a:solidFill>
                  <a:srgbClr val="0070C0"/>
                </a:solidFill>
              </a:rPr>
              <a:t>uso residencial para o uso institucional, industrial, comercial e de prestação de serviços; </a:t>
            </a: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do </a:t>
            </a:r>
            <a:r>
              <a:rPr lang="pt-BR" sz="1400" b="1" i="1" dirty="0">
                <a:solidFill>
                  <a:srgbClr val="0070C0"/>
                </a:solidFill>
              </a:rPr>
              <a:t>uso institucional, incluindo-se as unidades imobiliárias destinadas à UOS </a:t>
            </a:r>
            <a:r>
              <a:rPr lang="pt-BR" sz="1400" b="1" i="1" dirty="0" err="1">
                <a:solidFill>
                  <a:srgbClr val="0070C0"/>
                </a:solidFill>
              </a:rPr>
              <a:t>Inst</a:t>
            </a:r>
            <a:r>
              <a:rPr lang="pt-BR" sz="1400" b="1" i="1" dirty="0">
                <a:solidFill>
                  <a:srgbClr val="0070C0"/>
                </a:solidFill>
              </a:rPr>
              <a:t> EP, para industrial, comercial e de prestação de serviços e uso residencial do grupo habitação </a:t>
            </a:r>
            <a:r>
              <a:rPr lang="pt-BR" sz="1400" b="1" i="1" dirty="0" err="1">
                <a:solidFill>
                  <a:srgbClr val="0070C0"/>
                </a:solidFill>
              </a:rPr>
              <a:t>multifamiliar</a:t>
            </a:r>
            <a:r>
              <a:rPr lang="pt-BR" sz="1400" b="1" i="1" dirty="0">
                <a:solidFill>
                  <a:srgbClr val="0070C0"/>
                </a:solidFill>
              </a:rPr>
              <a:t>. </a:t>
            </a: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Quando </a:t>
            </a:r>
            <a:r>
              <a:rPr lang="pt-BR" sz="1400" b="1" i="1" dirty="0">
                <a:solidFill>
                  <a:srgbClr val="0070C0"/>
                </a:solidFill>
              </a:rPr>
              <a:t>o arranjo resultante dos usos ou das atividades configurar shopping center, é devida a </a:t>
            </a:r>
            <a:r>
              <a:rPr lang="pt-BR" sz="1400" b="1" i="1" dirty="0" err="1">
                <a:solidFill>
                  <a:srgbClr val="0070C0"/>
                </a:solidFill>
              </a:rPr>
              <a:t>Onalt</a:t>
            </a:r>
            <a:r>
              <a:rPr lang="pt-BR" sz="1400" b="1" i="1" dirty="0">
                <a:solidFill>
                  <a:srgbClr val="0070C0"/>
                </a:solidFill>
              </a:rPr>
              <a:t>.</a:t>
            </a:r>
          </a:p>
          <a:p>
            <a:endParaRPr lang="pt-BR" sz="1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465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5" y="639003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Cobrança de ONALT</a:t>
            </a:r>
          </a:p>
        </p:txBody>
      </p:sp>
      <p:sp>
        <p:nvSpPr>
          <p:cNvPr id="3" name="Retângulo 2"/>
          <p:cNvSpPr/>
          <p:nvPr/>
        </p:nvSpPr>
        <p:spPr>
          <a:xfrm>
            <a:off x="162048" y="1369703"/>
            <a:ext cx="664531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Não </a:t>
            </a:r>
            <a:r>
              <a:rPr lang="pt-BR" sz="1400" b="1" i="1" dirty="0">
                <a:solidFill>
                  <a:srgbClr val="0070C0"/>
                </a:solidFill>
              </a:rPr>
              <a:t>é </a:t>
            </a:r>
            <a:r>
              <a:rPr lang="pt-BR" sz="1400" b="1" i="1" dirty="0" smtClean="0">
                <a:solidFill>
                  <a:srgbClr val="0070C0"/>
                </a:solidFill>
              </a:rPr>
              <a:t>cobrada </a:t>
            </a:r>
            <a:r>
              <a:rPr lang="pt-BR" sz="1400" b="1" i="1" dirty="0" err="1">
                <a:solidFill>
                  <a:srgbClr val="0070C0"/>
                </a:solidFill>
              </a:rPr>
              <a:t>Onalt</a:t>
            </a:r>
            <a:r>
              <a:rPr lang="pt-BR" sz="1400" b="1" i="1" dirty="0">
                <a:solidFill>
                  <a:srgbClr val="0070C0"/>
                </a:solidFill>
              </a:rPr>
              <a:t> </a:t>
            </a:r>
            <a:r>
              <a:rPr lang="pt-BR" sz="1400" b="1" i="1" dirty="0" smtClean="0">
                <a:solidFill>
                  <a:srgbClr val="0070C0"/>
                </a:solidFill>
              </a:rPr>
              <a:t>para os usos </a:t>
            </a:r>
            <a:r>
              <a:rPr lang="pt-BR" sz="1400" b="1" i="1" dirty="0">
                <a:solidFill>
                  <a:srgbClr val="0070C0"/>
                </a:solidFill>
              </a:rPr>
              <a:t>e das atividades permitidos no Anexo I para a respectiva UOS nas unidades imobiliárias</a:t>
            </a:r>
            <a:r>
              <a:rPr lang="pt-BR" sz="1400" b="1" i="1" dirty="0" smtClean="0">
                <a:solidFill>
                  <a:srgbClr val="0070C0"/>
                </a:solidFill>
              </a:rPr>
              <a:t>:</a:t>
            </a:r>
            <a:endParaRPr lang="pt-BR" sz="1400" b="1" i="1" dirty="0">
              <a:solidFill>
                <a:srgbClr val="0070C0"/>
              </a:solidFill>
            </a:endParaRP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localizadas </a:t>
            </a:r>
            <a:r>
              <a:rPr lang="pt-BR" sz="1400" b="1" i="1" dirty="0">
                <a:solidFill>
                  <a:srgbClr val="0070C0"/>
                </a:solidFill>
              </a:rPr>
              <a:t>nas UOS RO 1, RO 2 e RO 3; </a:t>
            </a: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localizadas </a:t>
            </a:r>
            <a:r>
              <a:rPr lang="pt-BR" sz="1400" b="1" i="1" dirty="0">
                <a:solidFill>
                  <a:srgbClr val="0070C0"/>
                </a:solidFill>
              </a:rPr>
              <a:t>nas UOS CSII 1, CSIIR 1 e CSIIR 1 NO, quando houver alteração ou extensão de uso original para uso comercial, prestação de serviços, institucional ou industrial;</a:t>
            </a: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quando </a:t>
            </a:r>
            <a:r>
              <a:rPr lang="pt-BR" sz="1400" b="1" i="1" dirty="0">
                <a:solidFill>
                  <a:srgbClr val="0070C0"/>
                </a:solidFill>
              </a:rPr>
              <a:t>houver alteração ou extensão de uso ou atividade original para uso institucional das seguintes atividades:</a:t>
            </a:r>
          </a:p>
          <a:p>
            <a:pPr marL="951433" lvl="2" indent="-342900" algn="just">
              <a:buAutoNum type="alphaLcParenR"/>
            </a:pPr>
            <a:r>
              <a:rPr lang="pt-BR" sz="1400" b="1" i="1" dirty="0" smtClean="0">
                <a:solidFill>
                  <a:srgbClr val="0070C0"/>
                </a:solidFill>
              </a:rPr>
              <a:t>de </a:t>
            </a:r>
            <a:r>
              <a:rPr lang="pt-BR" sz="1400" b="1" i="1" dirty="0">
                <a:solidFill>
                  <a:srgbClr val="0070C0"/>
                </a:solidFill>
              </a:rPr>
              <a:t>educação constantes nos grupos 85.1 e </a:t>
            </a:r>
            <a:r>
              <a:rPr lang="pt-BR" sz="1400" b="1" i="1" dirty="0" smtClean="0">
                <a:solidFill>
                  <a:srgbClr val="0070C0"/>
                </a:solidFill>
              </a:rPr>
              <a:t>85.9;</a:t>
            </a:r>
          </a:p>
          <a:p>
            <a:pPr marL="951433" lvl="2" indent="-342900" algn="just">
              <a:buAutoNum type="alphaLcParenR"/>
            </a:pPr>
            <a:r>
              <a:rPr lang="pt-BR" sz="1400" b="1" i="1" dirty="0" smtClean="0">
                <a:solidFill>
                  <a:srgbClr val="0070C0"/>
                </a:solidFill>
              </a:rPr>
              <a:t>de </a:t>
            </a:r>
            <a:r>
              <a:rPr lang="pt-BR" sz="1400" b="1" i="1" dirty="0">
                <a:solidFill>
                  <a:srgbClr val="0070C0"/>
                </a:solidFill>
              </a:rPr>
              <a:t>atenção à saúde humana, constantes nos grupos 86.5 e </a:t>
            </a:r>
            <a:r>
              <a:rPr lang="pt-BR" sz="1400" b="1" i="1" dirty="0" smtClean="0">
                <a:solidFill>
                  <a:srgbClr val="0070C0"/>
                </a:solidFill>
              </a:rPr>
              <a:t>86.9;</a:t>
            </a:r>
          </a:p>
          <a:p>
            <a:pPr marL="951433" lvl="2" indent="-342900" algn="just">
              <a:buAutoNum type="alphaLcParenR"/>
            </a:pPr>
            <a:r>
              <a:rPr lang="pt-BR" sz="1400" b="1" i="1" dirty="0" smtClean="0">
                <a:solidFill>
                  <a:srgbClr val="0070C0"/>
                </a:solidFill>
              </a:rPr>
              <a:t>de </a:t>
            </a:r>
            <a:r>
              <a:rPr lang="pt-BR" sz="1400" b="1" i="1" dirty="0">
                <a:solidFill>
                  <a:srgbClr val="0070C0"/>
                </a:solidFill>
              </a:rPr>
              <a:t>atenção à saúde humana integradas com assistência social, prestadas em residências coletivas e particulares constantes nos grupos 87.1 e </a:t>
            </a:r>
            <a:r>
              <a:rPr lang="pt-BR" sz="1400" b="1" i="1" dirty="0" smtClean="0">
                <a:solidFill>
                  <a:srgbClr val="0070C0"/>
                </a:solidFill>
              </a:rPr>
              <a:t>87.3;</a:t>
            </a:r>
          </a:p>
          <a:p>
            <a:pPr marL="951433" lvl="2" indent="-342900" algn="just">
              <a:buAutoNum type="alphaLcParenR"/>
            </a:pPr>
            <a:r>
              <a:rPr lang="pt-BR" sz="1400" b="1" i="1" dirty="0" smtClean="0">
                <a:solidFill>
                  <a:srgbClr val="0070C0"/>
                </a:solidFill>
              </a:rPr>
              <a:t>ligadas </a:t>
            </a:r>
            <a:r>
              <a:rPr lang="pt-BR" sz="1400" b="1" i="1" dirty="0">
                <a:solidFill>
                  <a:srgbClr val="0070C0"/>
                </a:solidFill>
              </a:rPr>
              <a:t>ao patrimônio cultural e ambiental constantes no grupo 91.0;</a:t>
            </a:r>
          </a:p>
          <a:p>
            <a:endParaRPr lang="pt-BR" sz="1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72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0" y="612060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Cobrança de ONALT</a:t>
            </a:r>
          </a:p>
        </p:txBody>
      </p:sp>
      <p:sp>
        <p:nvSpPr>
          <p:cNvPr id="3" name="Retângulo 2"/>
          <p:cNvSpPr/>
          <p:nvPr/>
        </p:nvSpPr>
        <p:spPr>
          <a:xfrm>
            <a:off x="231585" y="1365104"/>
            <a:ext cx="66575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Não </a:t>
            </a:r>
            <a:r>
              <a:rPr lang="pt-BR" sz="1400" b="1" i="1" dirty="0">
                <a:solidFill>
                  <a:srgbClr val="0070C0"/>
                </a:solidFill>
              </a:rPr>
              <a:t>é </a:t>
            </a:r>
            <a:r>
              <a:rPr lang="pt-BR" sz="1400" b="1" i="1" dirty="0" smtClean="0">
                <a:solidFill>
                  <a:srgbClr val="0070C0"/>
                </a:solidFill>
              </a:rPr>
              <a:t>cobrada </a:t>
            </a:r>
            <a:r>
              <a:rPr lang="pt-BR" sz="1400" b="1" i="1" dirty="0" err="1">
                <a:solidFill>
                  <a:srgbClr val="0070C0"/>
                </a:solidFill>
              </a:rPr>
              <a:t>Onalt</a:t>
            </a:r>
            <a:r>
              <a:rPr lang="pt-BR" sz="1400" b="1" i="1" dirty="0">
                <a:solidFill>
                  <a:srgbClr val="0070C0"/>
                </a:solidFill>
              </a:rPr>
              <a:t> </a:t>
            </a:r>
            <a:r>
              <a:rPr lang="pt-BR" sz="1400" b="1" i="1" dirty="0" smtClean="0">
                <a:solidFill>
                  <a:srgbClr val="0070C0"/>
                </a:solidFill>
              </a:rPr>
              <a:t>para os usos </a:t>
            </a:r>
            <a:r>
              <a:rPr lang="pt-BR" sz="1400" b="1" i="1" dirty="0">
                <a:solidFill>
                  <a:srgbClr val="0070C0"/>
                </a:solidFill>
              </a:rPr>
              <a:t>e das atividades permitidos no Anexo I para a respectiva UOS nas unidades imobiliárias</a:t>
            </a:r>
            <a:r>
              <a:rPr lang="pt-BR" sz="1400" b="1" i="1" dirty="0" smtClean="0">
                <a:solidFill>
                  <a:srgbClr val="0070C0"/>
                </a:solidFill>
              </a:rPr>
              <a:t>:</a:t>
            </a:r>
          </a:p>
          <a:p>
            <a:pPr algn="just"/>
            <a:endParaRPr lang="pt-BR" sz="1400" b="1" i="1" dirty="0">
              <a:solidFill>
                <a:srgbClr val="0070C0"/>
              </a:solidFill>
            </a:endParaRP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localizadas </a:t>
            </a:r>
            <a:r>
              <a:rPr lang="pt-BR" sz="1400" b="1" i="1" dirty="0">
                <a:solidFill>
                  <a:srgbClr val="0070C0"/>
                </a:solidFill>
              </a:rPr>
              <a:t>nas UOS </a:t>
            </a:r>
            <a:r>
              <a:rPr lang="pt-BR" sz="1400" b="1" i="1" dirty="0" err="1">
                <a:solidFill>
                  <a:srgbClr val="0070C0"/>
                </a:solidFill>
              </a:rPr>
              <a:t>CSIInd</a:t>
            </a:r>
            <a:r>
              <a:rPr lang="pt-BR" sz="1400" b="1" i="1" dirty="0">
                <a:solidFill>
                  <a:srgbClr val="0070C0"/>
                </a:solidFill>
              </a:rPr>
              <a:t> e UOS </a:t>
            </a:r>
            <a:r>
              <a:rPr lang="pt-BR" sz="1400" b="1" i="1" dirty="0" err="1">
                <a:solidFill>
                  <a:srgbClr val="0070C0"/>
                </a:solidFill>
              </a:rPr>
              <a:t>CSIIndR</a:t>
            </a:r>
            <a:r>
              <a:rPr lang="pt-BR" sz="1400" b="1" i="1" dirty="0">
                <a:solidFill>
                  <a:srgbClr val="0070C0"/>
                </a:solidFill>
              </a:rPr>
              <a:t> para as atividades do uso industrial</a:t>
            </a:r>
            <a:r>
              <a:rPr lang="pt-BR" sz="1400" b="1" i="1" dirty="0" smtClean="0">
                <a:solidFill>
                  <a:srgbClr val="0070C0"/>
                </a:solidFill>
              </a:rPr>
              <a:t>;</a:t>
            </a:r>
            <a:endParaRPr lang="pt-BR" sz="1400" b="1" i="1" dirty="0">
              <a:solidFill>
                <a:srgbClr val="0070C0"/>
              </a:solidFill>
            </a:endParaRP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localizadas </a:t>
            </a:r>
            <a:r>
              <a:rPr lang="pt-BR" sz="1400" b="1" i="1" dirty="0">
                <a:solidFill>
                  <a:srgbClr val="0070C0"/>
                </a:solidFill>
              </a:rPr>
              <a:t>nas UOS </a:t>
            </a:r>
            <a:r>
              <a:rPr lang="pt-BR" sz="1400" b="1" i="1" dirty="0" err="1">
                <a:solidFill>
                  <a:srgbClr val="0070C0"/>
                </a:solidFill>
              </a:rPr>
              <a:t>Inst</a:t>
            </a:r>
            <a:r>
              <a:rPr lang="pt-BR" sz="1400" b="1" i="1" dirty="0">
                <a:solidFill>
                  <a:srgbClr val="0070C0"/>
                </a:solidFill>
              </a:rPr>
              <a:t> EP</a:t>
            </a:r>
            <a:r>
              <a:rPr lang="pt-BR" sz="1400" b="1" i="1" dirty="0" smtClean="0">
                <a:solidFill>
                  <a:srgbClr val="0070C0"/>
                </a:solidFill>
              </a:rPr>
              <a:t>;</a:t>
            </a:r>
            <a:endParaRPr lang="pt-BR" sz="1400" b="1" i="1" dirty="0">
              <a:solidFill>
                <a:srgbClr val="0070C0"/>
              </a:solidFill>
            </a:endParaRP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de </a:t>
            </a:r>
            <a:r>
              <a:rPr lang="pt-BR" sz="1400" b="1" i="1" dirty="0">
                <a:solidFill>
                  <a:srgbClr val="0070C0"/>
                </a:solidFill>
              </a:rPr>
              <a:t>imóvel de propriedade do poder público para o desenvolvimento de atividades inerentes às políticas públicas setoriais</a:t>
            </a:r>
            <a:r>
              <a:rPr lang="pt-BR" sz="1400" b="1" i="1" dirty="0" smtClean="0">
                <a:solidFill>
                  <a:srgbClr val="0070C0"/>
                </a:solidFill>
              </a:rPr>
              <a:t>;</a:t>
            </a:r>
            <a:endParaRPr lang="pt-BR" sz="1400" b="1" i="1" dirty="0">
              <a:solidFill>
                <a:srgbClr val="0070C0"/>
              </a:solidFill>
            </a:endParaRP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destinadas </a:t>
            </a:r>
            <a:r>
              <a:rPr lang="pt-BR" sz="1400" b="1" i="1" dirty="0">
                <a:solidFill>
                  <a:srgbClr val="0070C0"/>
                </a:solidFill>
              </a:rPr>
              <a:t>à produção de habitação de interesse social no âmbito da política habitacional do Distrito Federal.</a:t>
            </a:r>
          </a:p>
        </p:txBody>
      </p:sp>
    </p:spTree>
    <p:extLst>
      <p:ext uri="{BB962C8B-B14F-4D97-AF65-F5344CB8AC3E}">
        <p14:creationId xmlns:p14="http://schemas.microsoft.com/office/powerpoint/2010/main" val="3770889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5" y="639003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Licenciamento de atividades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54388" y="1189128"/>
            <a:ext cx="666985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Art. 82. Nos </a:t>
            </a:r>
            <a:r>
              <a:rPr lang="pt-BR" sz="1400" b="1" i="1" dirty="0">
                <a:solidFill>
                  <a:srgbClr val="0070C0"/>
                </a:solidFill>
              </a:rPr>
              <a:t>lotes das UOS RE 1 e RE 2, é permitida, de forma excepcional, a continuidade do funcionamento de atividade econômica, no mesmo endereço, desde que comprovadamente instalada e em funcionamento até a data de publicação desta Lei Complementar e desde que atenda, de forma cumulativa, as seguintes condicionantes</a:t>
            </a:r>
            <a:r>
              <a:rPr lang="pt-BR" sz="1400" b="1" i="1" dirty="0" smtClean="0">
                <a:solidFill>
                  <a:srgbClr val="0070C0"/>
                </a:solidFill>
              </a:rPr>
              <a:t>:</a:t>
            </a:r>
            <a:endParaRPr lang="pt-BR" sz="1400" b="1" i="1" dirty="0">
              <a:solidFill>
                <a:srgbClr val="0070C0"/>
              </a:solidFill>
            </a:endParaRP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I – não executar ampliação da área utilizada para o funcionamento da atividade existente, exceto para implementar adequações exigidas pelas autoridades competentes no que se refere à segurança da edificação e à saúde pública; </a:t>
            </a: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II - estar instalado em edificação com licenciamento edilício para o uso residencial;</a:t>
            </a: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III </a:t>
            </a:r>
            <a:r>
              <a:rPr lang="pt-BR" sz="1400" b="1" i="1" dirty="0">
                <a:solidFill>
                  <a:srgbClr val="0070C0"/>
                </a:solidFill>
              </a:rPr>
              <a:t>- obter anuência dos moradores dos lotes confrontantes e do lote em frente;</a:t>
            </a: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IV </a:t>
            </a:r>
            <a:r>
              <a:rPr lang="pt-BR" sz="1400" b="1" i="1" dirty="0">
                <a:solidFill>
                  <a:srgbClr val="0070C0"/>
                </a:solidFill>
              </a:rPr>
              <a:t>- não instalar elemento de publicidade, propaganda ou engenho publicitário no local voltado para logradouro público;</a:t>
            </a: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V </a:t>
            </a:r>
            <a:r>
              <a:rPr lang="pt-BR" sz="1400" b="1" i="1" dirty="0">
                <a:solidFill>
                  <a:srgbClr val="0070C0"/>
                </a:solidFill>
              </a:rPr>
              <a:t>- não desenvolver a atividade em área pública.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37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5" y="639003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Licenciamento de atividades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89400" y="1220310"/>
            <a:ext cx="65716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§ </a:t>
            </a:r>
            <a:r>
              <a:rPr lang="pt-BR" sz="1400" b="1" i="1" dirty="0">
                <a:solidFill>
                  <a:srgbClr val="0070C0"/>
                </a:solidFill>
              </a:rPr>
              <a:t>1º A autorização para o exercício da excepcionalidade prevista no caput deve ser requerida no prazo máximo de 1 ano a contar da publicação desta Lei Complementar e respeitar a legislação específica de licenciamento de atividade econômica e auxiliares. </a:t>
            </a:r>
            <a:endParaRPr lang="pt-BR" sz="1400" b="1" i="1" dirty="0" smtClean="0">
              <a:solidFill>
                <a:srgbClr val="0070C0"/>
              </a:solidFill>
            </a:endParaRPr>
          </a:p>
          <a:p>
            <a:pPr algn="just"/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§ 2º Os condicionantes previstos nos incisos I, IV e V podem ser atendidos mediante declaração do responsável pelas atividades econômicas e auxiliares</a:t>
            </a:r>
            <a:r>
              <a:rPr lang="pt-BR" sz="1400" b="1" i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§ 3º A excepcionalidade prevista neste artigo não caracteriza alteração de uso do lote e é admitida exclusivamente para a atividade exercida na data de publicação desta Lei Complementar</a:t>
            </a:r>
            <a:r>
              <a:rPr lang="pt-BR" sz="1400" b="1" i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§ 4º É vedada a transferência da autorização a terceiros</a:t>
            </a:r>
            <a:r>
              <a:rPr lang="pt-BR" sz="1400" b="1" i="1" dirty="0" smtClean="0">
                <a:solidFill>
                  <a:srgbClr val="0070C0"/>
                </a:solidFill>
              </a:rPr>
              <a:t>.</a:t>
            </a:r>
            <a:endParaRPr lang="pt-BR" sz="1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0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5" y="639003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 smtClean="0"/>
              <a:t>Porque foi alterada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48224" y="1167717"/>
            <a:ext cx="64467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6085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sz="1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pt-BR" sz="1400" b="1" i="1" dirty="0">
                <a:solidFill>
                  <a:srgbClr val="0070C0"/>
                </a:solidFill>
              </a:rPr>
              <a:t>Alteração dos limites das Regiões Administrativas pela Lei Complementar 958 de 20 de dezembro de 2019. 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pt-BR" sz="1400" b="1" i="1" dirty="0">
                <a:solidFill>
                  <a:srgbClr val="0070C0"/>
                </a:solidFill>
              </a:rPr>
              <a:t>Incorporação de novos projetos urbanísticos registrados.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pt-BR" sz="1400" b="1" i="1" dirty="0">
                <a:solidFill>
                  <a:srgbClr val="0070C0"/>
                </a:solidFill>
              </a:rPr>
              <a:t>Adequação de parâmetros que se encontravam em desacordo com a metodologia adotada.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pt-BR" sz="1400" b="1" i="1" dirty="0">
                <a:solidFill>
                  <a:srgbClr val="0070C0"/>
                </a:solidFill>
              </a:rPr>
              <a:t>Identificação de ajustes por áreas técnicas da Administração Pública, que eram necessários a serem realizados antes da LC 948/2019 que não foram feitos.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pt-BR" sz="1400" b="1" i="1" dirty="0">
                <a:solidFill>
                  <a:srgbClr val="0070C0"/>
                </a:solidFill>
              </a:rPr>
              <a:t>Criação de novas UOS para incorporação de projetos de regularização de parcelamentos urbanos.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pt-BR" sz="1400" b="1" i="1" dirty="0">
                <a:solidFill>
                  <a:srgbClr val="0070C0"/>
                </a:solidFill>
              </a:rPr>
              <a:t>Redefinição de termos e conceitos que estão sendo mal interpretados.</a:t>
            </a:r>
          </a:p>
          <a:p>
            <a:pPr lvl="3" algn="just"/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0986581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5" y="639003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Licenciamento de atividades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4185" y="1273926"/>
            <a:ext cx="65225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§ </a:t>
            </a:r>
            <a:r>
              <a:rPr lang="pt-BR" sz="1400" b="1" i="1" dirty="0">
                <a:solidFill>
                  <a:srgbClr val="0070C0"/>
                </a:solidFill>
              </a:rPr>
              <a:t>5º Para o exercício das atividades econômicas e auxiliares previstas no caput, aplica-se alíquota de Imposto sobre a Propriedade Predial Territorial Urbana - IPTU estabelecida para imóvel comercial</a:t>
            </a:r>
            <a:r>
              <a:rPr lang="pt-BR" sz="1400" b="1" i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§ 6º No ato do requerimento da licença de funcionamento, o proprietário do imóvel deve protocolar declaração de que o imóvel é utilizado para desenvolvimento de atividade econômica e que opta pela alíquota de IPTU estabelecida para imóvel comercial.</a:t>
            </a:r>
          </a:p>
        </p:txBody>
      </p:sp>
    </p:spTree>
    <p:extLst>
      <p:ext uri="{BB962C8B-B14F-4D97-AF65-F5344CB8AC3E}">
        <p14:creationId xmlns:p14="http://schemas.microsoft.com/office/powerpoint/2010/main" val="12957241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5" y="639003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Licenciamento de atividades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2579" y="1140352"/>
            <a:ext cx="63261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Art. 83. É admitida, de forma excepcional, a continuidade do funcionamento, em todas as UOS, </a:t>
            </a:r>
            <a:r>
              <a:rPr lang="pt-BR" sz="1400" b="1" i="1" dirty="0" smtClean="0">
                <a:solidFill>
                  <a:srgbClr val="0070C0"/>
                </a:solidFill>
              </a:rPr>
              <a:t>de:</a:t>
            </a:r>
          </a:p>
          <a:p>
            <a:pPr algn="just"/>
            <a:endParaRPr lang="pt-BR" sz="1400" b="1" i="1" dirty="0">
              <a:solidFill>
                <a:srgbClr val="0070C0"/>
              </a:solidFill>
            </a:endParaRP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I – estabelecimentos de ensino de educação infantil, ensino fundamental e ensino médio, desde que comprovadamente instalados, em funcionamento e credenciados ou que já tenham sido credenciados pela Secretaria de Educação do Distrito Federal em data anterior à publicação desta Lei Complementar; </a:t>
            </a:r>
            <a:endParaRPr lang="pt-BR" sz="1400" b="1" i="1" dirty="0" smtClean="0">
              <a:solidFill>
                <a:srgbClr val="0070C0"/>
              </a:solidFill>
            </a:endParaRPr>
          </a:p>
          <a:p>
            <a:pPr lvl="1" algn="just"/>
            <a:endParaRPr lang="pt-BR" sz="1400" b="1" i="1" dirty="0">
              <a:solidFill>
                <a:srgbClr val="0070C0"/>
              </a:solidFill>
            </a:endParaRP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II – lojas maçônicas; </a:t>
            </a:r>
            <a:endParaRPr lang="pt-BR" sz="1400" b="1" i="1" dirty="0" smtClean="0">
              <a:solidFill>
                <a:srgbClr val="0070C0"/>
              </a:solidFill>
            </a:endParaRPr>
          </a:p>
          <a:p>
            <a:pPr lvl="1" algn="just"/>
            <a:endParaRPr lang="pt-BR" sz="1400" b="1" i="1" dirty="0">
              <a:solidFill>
                <a:srgbClr val="0070C0"/>
              </a:solidFill>
            </a:endParaRP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III – clubes de serviço. </a:t>
            </a:r>
          </a:p>
        </p:txBody>
      </p:sp>
    </p:spTree>
    <p:extLst>
      <p:ext uri="{BB962C8B-B14F-4D97-AF65-F5344CB8AC3E}">
        <p14:creationId xmlns:p14="http://schemas.microsoft.com/office/powerpoint/2010/main" val="8411137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5" y="639003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Licenciamento de atividades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28031" y="1342870"/>
            <a:ext cx="66637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§ </a:t>
            </a:r>
            <a:r>
              <a:rPr lang="pt-BR" sz="1400" b="1" i="1" dirty="0">
                <a:solidFill>
                  <a:srgbClr val="0070C0"/>
                </a:solidFill>
              </a:rPr>
              <a:t>1º Para usufruir da excepcionalidade prevista neste artigo, o estabelecimento educacional deve estar instalado em edificação com licenciamento edilício para o uso residencial, proibida a ampliação do estabelecimento em lotes vizinhos após a publicação desta Lei Complementar, não sendo vedada, no entanto, a transferência, cessão ou venda do estabelecimento ou da empresa. </a:t>
            </a:r>
          </a:p>
          <a:p>
            <a:pPr algn="just"/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§ 2º Nos casos previstos no caput, é admitida, nos lotes das UOS RO 1 e RO 2:</a:t>
            </a:r>
          </a:p>
          <a:p>
            <a:pPr algn="just"/>
            <a:endParaRPr lang="pt-BR" sz="1400" b="1" i="1" dirty="0">
              <a:solidFill>
                <a:srgbClr val="0070C0"/>
              </a:solidFill>
            </a:endParaRP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I - a dispensa do uso residencial obrigatório;</a:t>
            </a:r>
          </a:p>
          <a:p>
            <a:pPr lvl="1" algn="just"/>
            <a:endParaRPr lang="pt-BR" sz="1400" b="1" i="1" dirty="0">
              <a:solidFill>
                <a:srgbClr val="0070C0"/>
              </a:solidFill>
            </a:endParaRP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II - a veiculação de identificação do estabelecimento educacional na fachada, no interior ou nos limites do lote.</a:t>
            </a:r>
          </a:p>
        </p:txBody>
      </p:sp>
    </p:spTree>
    <p:extLst>
      <p:ext uri="{BB962C8B-B14F-4D97-AF65-F5344CB8AC3E}">
        <p14:creationId xmlns:p14="http://schemas.microsoft.com/office/powerpoint/2010/main" val="11765260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5" y="639003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Licenciamento de atividades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33964" y="1238499"/>
            <a:ext cx="64857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Art. 84. As atividades econômicas e auxiliares excepcionadas nos </a:t>
            </a:r>
            <a:r>
              <a:rPr lang="pt-BR" sz="1400" b="1" i="1" dirty="0" err="1">
                <a:solidFill>
                  <a:srgbClr val="0070C0"/>
                </a:solidFill>
              </a:rPr>
              <a:t>arts</a:t>
            </a:r>
            <a:r>
              <a:rPr lang="pt-BR" sz="1400" b="1" i="1" dirty="0">
                <a:solidFill>
                  <a:srgbClr val="0070C0"/>
                </a:solidFill>
              </a:rPr>
              <a:t>. 82 e 83 estão sujeitas ao controle da vizinhança previsto no art. 7º.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Parágrafo único. O descumprimento das condicionantes pode acarretar a revogação do licenciamento</a:t>
            </a:r>
            <a:r>
              <a:rPr lang="pt-BR" sz="1400" b="1" i="1" dirty="0" smtClean="0">
                <a:solidFill>
                  <a:srgbClr val="0070C0"/>
                </a:solidFill>
              </a:rPr>
              <a:t>.</a:t>
            </a:r>
          </a:p>
          <a:p>
            <a:endParaRPr lang="pt-BR" sz="1400" b="1" i="1" dirty="0">
              <a:solidFill>
                <a:srgbClr val="0070C0"/>
              </a:solidFill>
            </a:endParaRPr>
          </a:p>
          <a:p>
            <a:r>
              <a:rPr lang="pt-BR" sz="1400" b="1" i="1" dirty="0" smtClean="0">
                <a:solidFill>
                  <a:srgbClr val="FF0000"/>
                </a:solidFill>
              </a:rPr>
              <a:t>Lembrete: Como o art. 7º foi revogado, o art. 84 perdeu sua aplicabilidade.</a:t>
            </a:r>
            <a:endParaRPr lang="pt-BR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725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5" y="639003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Licenciamento de atividades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21893" y="1274858"/>
            <a:ext cx="639582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Art. 85. É garantida a renovação do licenciamento de atividades econômicas que tenham licença válida na data da publicação desta Lei Complementar cujo uso ou atividade tenham se tornado não permitidos</a:t>
            </a:r>
            <a:r>
              <a:rPr lang="pt-BR" sz="1400" b="1" i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§ 1º A renovação do licenciamento prevista no caput pode ser realizada mesmo após a transferência da autorização a terceiros, desde que para o mesmo lote ou projeção. </a:t>
            </a:r>
            <a:endParaRPr lang="pt-BR" sz="1400" b="1" i="1" dirty="0" smtClean="0">
              <a:solidFill>
                <a:srgbClr val="0070C0"/>
              </a:solidFill>
            </a:endParaRPr>
          </a:p>
          <a:p>
            <a:pPr algn="just"/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§ 2º A renovação prevista no § 1º aplica-se exclusivamente em relação aos parâmetros urbanísticos estabelecidos nesta Lei Complementar, sem prejuízo do disposto na legislação de licenciamento de atividades econômicas. </a:t>
            </a:r>
          </a:p>
        </p:txBody>
      </p:sp>
    </p:spTree>
    <p:extLst>
      <p:ext uri="{BB962C8B-B14F-4D97-AF65-F5344CB8AC3E}">
        <p14:creationId xmlns:p14="http://schemas.microsoft.com/office/powerpoint/2010/main" val="22367765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439" y="613719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Licenciamento de atividades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49856" y="1330089"/>
            <a:ext cx="65409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§ </a:t>
            </a:r>
            <a:r>
              <a:rPr lang="pt-BR" sz="1400" b="1" i="1" dirty="0">
                <a:solidFill>
                  <a:srgbClr val="0070C0"/>
                </a:solidFill>
              </a:rPr>
              <a:t>3º É permitida a renovação ou emissão de novo licenciamento no caso de transferência concedida para a instalação de posto de abastecimento de combustível, com base em legislação anterior à publicação desta Lei Complementar, nos casos que tenham se tornado não permitidos, desde que não ocorra concomitantemente com uso residencial e que seja compatível com as UOS PAC definidas nesta Lei Complementar. </a:t>
            </a:r>
            <a:endParaRPr lang="pt-BR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595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5" y="639003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Licenciamento de atividades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34167" y="1287131"/>
            <a:ext cx="67803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Art. 86. É garantida a instalação e o funcionamento de uso ou atividade que tenham sido permitidos para o lote ou a projeção com base em legislação anterior à publicação desta Lei Complementar e que tenham se tornado não permitidos, nos casos de solicitação de</a:t>
            </a:r>
            <a:r>
              <a:rPr lang="pt-BR" sz="1400" b="1" i="1" dirty="0" smtClean="0">
                <a:solidFill>
                  <a:srgbClr val="0070C0"/>
                </a:solidFill>
              </a:rPr>
              <a:t>:</a:t>
            </a:r>
          </a:p>
          <a:p>
            <a:pPr algn="just"/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I - licenciamento de atividade econômica protocolada anteriormente à publicação desta Lei Complementar</a:t>
            </a:r>
            <a:r>
              <a:rPr lang="pt-BR" sz="1400" b="1" i="1" dirty="0" smtClean="0">
                <a:solidFill>
                  <a:srgbClr val="0070C0"/>
                </a:solidFill>
              </a:rPr>
              <a:t>;</a:t>
            </a:r>
          </a:p>
          <a:p>
            <a:pPr algn="just"/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II - novo licenciamento de atividades econômicas para edificação que tenha obtido licença de obra até a data de publicação desta Lei Complementar ou nos termos do art. 88 para o uso ou a atividade requerida.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746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5" y="639003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Licenciamento de atividades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91209" y="1280994"/>
            <a:ext cx="66269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Art. 88. No processo de licenciamento de edificações, é facultado ao proprietário ou ao titular do direito de construir, no prazo máximo de 2 anos a contar da data de publicação desta Lei Complementar, optar</a:t>
            </a:r>
            <a:r>
              <a:rPr lang="pt-BR" sz="1400" b="1" i="1" dirty="0" smtClean="0">
                <a:solidFill>
                  <a:srgbClr val="0070C0"/>
                </a:solidFill>
              </a:rPr>
              <a:t>:</a:t>
            </a:r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I - pelas regras e pelos parâmetros de uso e ocupação do solo estabelecidos na legislação vigente até a data de publicação desta Lei Complementar;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II - pelos coeficientes de aproveitamento básico e máximo definidos na legislação de uso e ocupação do solo vigente até a data de publicação desta Lei Complementar.</a:t>
            </a:r>
          </a:p>
          <a:p>
            <a:endParaRPr lang="pt-BR" sz="1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517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5" y="639003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Licenciamento de atividades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28030" y="1280994"/>
            <a:ext cx="678646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§ </a:t>
            </a:r>
            <a:r>
              <a:rPr lang="pt-BR" sz="1400" b="1" i="1" dirty="0">
                <a:solidFill>
                  <a:srgbClr val="0070C0"/>
                </a:solidFill>
              </a:rPr>
              <a:t>1º O licenciamento de edificações com base na opção prevista no inciso II deve respeitar os demais parâmetros estabelecidos por esta Lei Complementar.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§ 2º Manifestada a opção de que trata este artigo, o proprietário ou o titular do direito de construir deve apresentar projeto para licenciamento no prazo máximo de até 3 anos após o prazo previsto no caput.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§ 3º Para os efeitos do disposto no inciso II, compreende-se como legislação vigente, até a data de publicação desta Lei Complementar: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I - o Anexo V da Lei Complementar nº 803, de 25 de abril de 2009, que aprova o PDOT</a:t>
            </a:r>
            <a:r>
              <a:rPr lang="pt-BR" sz="1400" b="1" i="1" dirty="0" smtClean="0">
                <a:solidFill>
                  <a:srgbClr val="0070C0"/>
                </a:solidFill>
              </a:rPr>
              <a:t>;</a:t>
            </a:r>
            <a:endParaRPr lang="pt-BR" sz="1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296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5" y="639003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Licenciamento de atividades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2798" y="1213488"/>
            <a:ext cx="66514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II - as normas específicas para lotes ou projeções não contemplados no inciso I deste parágrafo e para aqueles situados em parcelamentos do solo urbano aprovados após a publicação do PDOT</a:t>
            </a:r>
            <a:r>
              <a:rPr lang="pt-BR" sz="1400" b="1" i="1" dirty="0" smtClean="0">
                <a:solidFill>
                  <a:srgbClr val="0070C0"/>
                </a:solidFill>
              </a:rPr>
              <a:t>.</a:t>
            </a:r>
          </a:p>
          <a:p>
            <a:pPr lvl="1" algn="just"/>
            <a:r>
              <a:rPr lang="pt-BR" sz="1400" b="1" i="1" dirty="0" smtClean="0">
                <a:solidFill>
                  <a:srgbClr val="FF0000"/>
                </a:solidFill>
              </a:rPr>
              <a:t>Lembrete: verificar se a atividade a ser licenciada ocorre em lote com licenciamento de edificação.</a:t>
            </a:r>
          </a:p>
          <a:p>
            <a:pPr lvl="1" algn="just"/>
            <a:r>
              <a:rPr lang="pt-BR" sz="1400" b="1" i="1" dirty="0" smtClean="0">
                <a:solidFill>
                  <a:srgbClr val="FF0000"/>
                </a:solidFill>
              </a:rPr>
              <a:t>Caso seja em área com PDL, devem ser observadas integralmente as regras de licenciamento estabelecidas no PDL.</a:t>
            </a:r>
            <a:endParaRPr lang="pt-BR" sz="1400" b="1" i="1" dirty="0">
              <a:solidFill>
                <a:srgbClr val="FF0000"/>
              </a:solidFill>
            </a:endParaRPr>
          </a:p>
          <a:p>
            <a:pPr algn="just"/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§ 4º Aplicam-se integralmente os parâmetros de uso e ocupação do solo desta Lei Complementar aos processos de licenciamento de edificação requeridos após o prazo previsto no caput.</a:t>
            </a:r>
          </a:p>
        </p:txBody>
      </p:sp>
    </p:spTree>
    <p:extLst>
      <p:ext uri="{BB962C8B-B14F-4D97-AF65-F5344CB8AC3E}">
        <p14:creationId xmlns:p14="http://schemas.microsoft.com/office/powerpoint/2010/main" val="116438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5" y="639003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 smtClean="0"/>
              <a:t>Critérios adotados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234461" y="1167717"/>
            <a:ext cx="63197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6085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sz="1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pt-BR" sz="1400" b="1" i="1" dirty="0">
                <a:solidFill>
                  <a:srgbClr val="0070C0"/>
                </a:solidFill>
              </a:rPr>
              <a:t>Utilizar a mesma metodologia desenvolvida para Lei 948/2019</a:t>
            </a:r>
            <a:r>
              <a:rPr lang="pt-BR" sz="1400" b="1" i="1" dirty="0" smtClean="0">
                <a:solidFill>
                  <a:srgbClr val="0070C0"/>
                </a:solidFill>
              </a:rPr>
              <a:t>.</a:t>
            </a:r>
          </a:p>
          <a:p>
            <a:pPr lvl="0" algn="just">
              <a:defRPr/>
            </a:pPr>
            <a:endParaRPr lang="pt-BR" sz="1400" b="1" i="1" dirty="0">
              <a:solidFill>
                <a:srgbClr val="0070C0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pt-BR" sz="1400" b="1" i="1" dirty="0">
                <a:solidFill>
                  <a:srgbClr val="0070C0"/>
                </a:solidFill>
              </a:rPr>
              <a:t>Verificar se os parâmetros definidos eram compatíveis entre si</a:t>
            </a:r>
            <a:r>
              <a:rPr lang="pt-BR" sz="1400" b="1" i="1" dirty="0" smtClean="0">
                <a:solidFill>
                  <a:srgbClr val="0070C0"/>
                </a:solidFill>
              </a:rPr>
              <a:t>.</a:t>
            </a:r>
          </a:p>
          <a:p>
            <a:pPr lvl="0" algn="just">
              <a:defRPr/>
            </a:pPr>
            <a:endParaRPr lang="pt-BR" sz="1400" b="1" i="1" dirty="0" smtClean="0">
              <a:solidFill>
                <a:srgbClr val="0070C0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pt-BR" sz="1400" b="1" i="1" dirty="0" smtClean="0">
                <a:solidFill>
                  <a:srgbClr val="0070C0"/>
                </a:solidFill>
              </a:rPr>
              <a:t>Buscar </a:t>
            </a:r>
            <a:r>
              <a:rPr lang="pt-BR" sz="1400" b="1" i="1" dirty="0">
                <a:solidFill>
                  <a:srgbClr val="0070C0"/>
                </a:solidFill>
              </a:rPr>
              <a:t>uma redação mais simplificada para melhorar </a:t>
            </a:r>
            <a:r>
              <a:rPr lang="pt-BR" sz="1400" b="1" i="1" dirty="0" smtClean="0">
                <a:solidFill>
                  <a:srgbClr val="0070C0"/>
                </a:solidFill>
              </a:rPr>
              <a:t>entendimentos.</a:t>
            </a:r>
          </a:p>
          <a:p>
            <a:pPr lvl="0" algn="just">
              <a:defRPr/>
            </a:pPr>
            <a:endParaRPr lang="pt-BR" sz="1400" b="1" i="1" dirty="0">
              <a:solidFill>
                <a:srgbClr val="0070C0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pt-BR" sz="1400" b="1" i="1" dirty="0">
                <a:solidFill>
                  <a:srgbClr val="0070C0"/>
                </a:solidFill>
              </a:rPr>
              <a:t>Dividir os mapas e quadros por Regiões Administrativas e não por localidades</a:t>
            </a:r>
            <a:r>
              <a:rPr lang="pt-BR" sz="1400" b="1" i="1" dirty="0" smtClean="0">
                <a:solidFill>
                  <a:srgbClr val="0070C0"/>
                </a:solidFill>
              </a:rPr>
              <a:t>.</a:t>
            </a:r>
          </a:p>
          <a:p>
            <a:pPr lvl="0" algn="just">
              <a:defRPr/>
            </a:pPr>
            <a:endParaRPr lang="pt-BR" sz="1400" b="1" i="1" dirty="0">
              <a:solidFill>
                <a:srgbClr val="0070C0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pt-BR" sz="1400" b="1" i="1" dirty="0">
                <a:solidFill>
                  <a:srgbClr val="0070C0"/>
                </a:solidFill>
              </a:rPr>
              <a:t>Adequar os parâmetros dos projetos registrados em cartório aos parâmetros da LUOS.</a:t>
            </a:r>
          </a:p>
          <a:p>
            <a:pPr lvl="3" algn="just"/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8250906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5" y="639003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Licenciamento de atividades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70986" y="1373048"/>
            <a:ext cx="66698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Art. 93. Fica permitida atividade religiosa nos usos </a:t>
            </a:r>
            <a:r>
              <a:rPr lang="pt-BR" sz="1400" b="1" i="1" dirty="0" err="1">
                <a:solidFill>
                  <a:srgbClr val="0070C0"/>
                </a:solidFill>
              </a:rPr>
              <a:t>CSIIndR</a:t>
            </a:r>
            <a:r>
              <a:rPr lang="pt-BR" sz="1400" b="1" i="1" dirty="0">
                <a:solidFill>
                  <a:srgbClr val="0070C0"/>
                </a:solidFill>
              </a:rPr>
              <a:t>, CSIInd1.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Art. 94. As entidades religiosas, de assistência social e de povos e comunidades tradicionais regularizados nos termos da Lei Complementar nº 806, de 12 de junho de 2009, têm a continuidade de seu funcionamento admitido em lotes das UOS RE e RO sem alteração dos usos e das atividades permitidos nas respectivas UOS.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Parágrafo único. A aplicação do caput está condicionada aos requisitos, aos critérios e à comprovação de viabilidade urbanística estabelecidos na Lei Complementar nº 806, de 2009.</a:t>
            </a:r>
          </a:p>
        </p:txBody>
      </p:sp>
    </p:spTree>
    <p:extLst>
      <p:ext uri="{BB962C8B-B14F-4D97-AF65-F5344CB8AC3E}">
        <p14:creationId xmlns:p14="http://schemas.microsoft.com/office/powerpoint/2010/main" val="36177727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5" y="639003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 smtClean="0"/>
              <a:t>Decreto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258714" y="1182803"/>
            <a:ext cx="66698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As classes e subclasses indicam a especificação das atividades permitidas para cada Unidade de Uso e Ocupação do Solo - UOS conforme Anexo I -Tabela de Uso e Atividades – LUOS DF</a:t>
            </a:r>
            <a:r>
              <a:rPr lang="pt-BR" sz="1400" b="1" i="1" dirty="0" smtClean="0">
                <a:solidFill>
                  <a:srgbClr val="0070C0"/>
                </a:solidFill>
              </a:rPr>
              <a:t>.</a:t>
            </a:r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Na </a:t>
            </a:r>
            <a:r>
              <a:rPr lang="pt-BR" sz="1400" b="1" i="1" dirty="0">
                <a:solidFill>
                  <a:srgbClr val="0070C0"/>
                </a:solidFill>
              </a:rPr>
              <a:t>correlação entre a classe ou subclasse e a UOS, o campo em branco representa a restrição da respectiva atividade nessa UOS</a:t>
            </a:r>
            <a:r>
              <a:rPr lang="pt-BR" sz="1400" b="1" i="1" dirty="0" smtClean="0">
                <a:solidFill>
                  <a:srgbClr val="0070C0"/>
                </a:solidFill>
              </a:rPr>
              <a:t>.</a:t>
            </a:r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Devem </a:t>
            </a:r>
            <a:r>
              <a:rPr lang="pt-BR" sz="1400" b="1" i="1" dirty="0">
                <a:solidFill>
                  <a:srgbClr val="0070C0"/>
                </a:solidFill>
              </a:rPr>
              <a:t>ser observadas a legislação referente às restrições ambientais e quanto à natureza da incomodidade relativas à</a:t>
            </a:r>
            <a:r>
              <a:rPr lang="pt-BR" sz="1400" b="1" i="1" dirty="0" smtClean="0">
                <a:solidFill>
                  <a:srgbClr val="0070C0"/>
                </a:solidFill>
              </a:rPr>
              <a:t>:</a:t>
            </a:r>
            <a:endParaRPr lang="pt-BR" sz="1400" b="1" i="1" dirty="0">
              <a:solidFill>
                <a:srgbClr val="0070C0"/>
              </a:solidFill>
            </a:endParaRP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I – geração de ruídos – legislação de controle da poluição sonora no Distrito Federal</a:t>
            </a:r>
            <a:r>
              <a:rPr lang="pt-BR" sz="1400" b="1" i="1" dirty="0" smtClean="0">
                <a:solidFill>
                  <a:srgbClr val="0070C0"/>
                </a:solidFill>
              </a:rPr>
              <a:t>;</a:t>
            </a:r>
            <a:endParaRPr lang="pt-BR" sz="1400" b="1" i="1" dirty="0">
              <a:solidFill>
                <a:srgbClr val="0070C0"/>
              </a:solidFill>
            </a:endParaRP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II – resíduos – legislação sobre resíduos sólidos do DF</a:t>
            </a:r>
            <a:r>
              <a:rPr lang="pt-BR" sz="1400" b="1" i="1" dirty="0" smtClean="0">
                <a:solidFill>
                  <a:srgbClr val="0070C0"/>
                </a:solidFill>
              </a:rPr>
              <a:t>;</a:t>
            </a:r>
            <a:endParaRPr lang="pt-BR" sz="1400" b="1" i="1" dirty="0">
              <a:solidFill>
                <a:srgbClr val="0070C0"/>
              </a:solidFill>
            </a:endParaRP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III - emissões atmosféricas e afluentes poluidores – legislação ambiental</a:t>
            </a:r>
            <a:r>
              <a:rPr lang="pt-BR" sz="1400" b="1" i="1" dirty="0" smtClean="0">
                <a:solidFill>
                  <a:srgbClr val="0070C0"/>
                </a:solidFill>
              </a:rPr>
              <a:t>;</a:t>
            </a:r>
            <a:endParaRPr lang="pt-BR" sz="1400" b="1" i="1" dirty="0">
              <a:solidFill>
                <a:srgbClr val="0070C0"/>
              </a:solidFill>
            </a:endParaRP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IV – riscos – legislação sobre as autorizações para localização e funcionamento de atividades econômicas e auxiliares do DF</a:t>
            </a:r>
            <a:r>
              <a:rPr lang="pt-BR" sz="1400" b="1" i="1" dirty="0" smtClean="0">
                <a:solidFill>
                  <a:srgbClr val="0070C0"/>
                </a:solidFill>
              </a:rPr>
              <a:t>;</a:t>
            </a:r>
            <a:endParaRPr lang="pt-BR" sz="1400" b="1" i="1" dirty="0">
              <a:solidFill>
                <a:srgbClr val="0070C0"/>
              </a:solidFill>
            </a:endParaRP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V – riscos de circulação - legislação sobre polos geradores de tráfego no DF</a:t>
            </a:r>
            <a:r>
              <a:rPr lang="pt-BR" sz="1400" b="1" i="1" dirty="0" smtClean="0">
                <a:solidFill>
                  <a:srgbClr val="0070C0"/>
                </a:solidFill>
              </a:rPr>
              <a:t>.</a:t>
            </a:r>
            <a:endParaRPr lang="pt-BR" sz="1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986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51" y="0"/>
            <a:ext cx="7308871" cy="487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300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330" y="1461443"/>
            <a:ext cx="7800975" cy="10726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002" y="2712377"/>
            <a:ext cx="4444369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8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99156" y="527017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 smtClean="0"/>
              <a:t>Principais alterações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201016" y="1292971"/>
            <a:ext cx="594896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Divisão de mapas de acordo com Regiões Administrativas.</a:t>
            </a:r>
          </a:p>
          <a:p>
            <a:endParaRPr lang="pt-BR" sz="1400" b="1" i="1" dirty="0">
              <a:solidFill>
                <a:srgbClr val="0070C0"/>
              </a:solidFill>
            </a:endParaRPr>
          </a:p>
          <a:p>
            <a:pPr marL="590017" lvl="1" indent="-285750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Foram ajustados 29 mapas e 29 </a:t>
            </a:r>
            <a:r>
              <a:rPr lang="pt-BR" sz="1400" b="1" i="1" dirty="0" smtClean="0">
                <a:solidFill>
                  <a:srgbClr val="0070C0"/>
                </a:solidFill>
              </a:rPr>
              <a:t>planilhas</a:t>
            </a:r>
          </a:p>
          <a:p>
            <a:pPr lvl="1"/>
            <a:endParaRPr lang="pt-BR" sz="1400" b="1" i="1" dirty="0" smtClean="0">
              <a:solidFill>
                <a:srgbClr val="0070C0"/>
              </a:solidFill>
            </a:endParaRPr>
          </a:p>
          <a:p>
            <a:endParaRPr lang="pt-BR" sz="1400" b="1" i="1" dirty="0">
              <a:solidFill>
                <a:srgbClr val="0070C0"/>
              </a:solidFill>
            </a:endParaRPr>
          </a:p>
          <a:p>
            <a:pPr marL="304266" lvl="2">
              <a:buSzPct val="80000"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872455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52" y="15824"/>
            <a:ext cx="6901270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9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26" y="0"/>
            <a:ext cx="6962322" cy="487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47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705" y="639003"/>
            <a:ext cx="6050821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 smtClean="0"/>
              <a:t>Principais alterações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160524" y="1111548"/>
            <a:ext cx="63446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b="1" i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b="1" i="1" dirty="0" smtClean="0">
                <a:solidFill>
                  <a:srgbClr val="0070C0"/>
                </a:solidFill>
              </a:rPr>
              <a:t>Revisão </a:t>
            </a:r>
            <a:r>
              <a:rPr lang="pt-BR" sz="1400" b="1" i="1" dirty="0">
                <a:solidFill>
                  <a:srgbClr val="0070C0"/>
                </a:solidFill>
              </a:rPr>
              <a:t>dos parâmetros de ocupação do solo adotados de forma a verificar sua compatibilidade</a:t>
            </a:r>
            <a:r>
              <a:rPr lang="pt-BR" sz="1400" b="1" i="1" dirty="0" smtClean="0">
                <a:solidFill>
                  <a:srgbClr val="0070C0"/>
                </a:solidFill>
              </a:rPr>
              <a:t>.</a:t>
            </a:r>
          </a:p>
          <a:p>
            <a:endParaRPr lang="pt-BR" sz="1400" b="1" i="1" dirty="0">
              <a:solidFill>
                <a:srgbClr val="0070C0"/>
              </a:solidFill>
            </a:endParaRPr>
          </a:p>
          <a:p>
            <a:pPr marL="590017" lvl="1" indent="-285750" algn="just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Foi desenvolvida metodologia para que verificasse se os coeficientes de aproveitamento e afastamentos </a:t>
            </a:r>
            <a:r>
              <a:rPr lang="pt-BR" sz="1400" b="1" i="1" dirty="0" smtClean="0">
                <a:solidFill>
                  <a:srgbClr val="0070C0"/>
                </a:solidFill>
              </a:rPr>
              <a:t>definidos permitiam </a:t>
            </a:r>
            <a:r>
              <a:rPr lang="pt-BR" sz="1400" b="1" i="1" dirty="0">
                <a:solidFill>
                  <a:srgbClr val="0070C0"/>
                </a:solidFill>
              </a:rPr>
              <a:t>a edificação em altura adotada.</a:t>
            </a:r>
          </a:p>
          <a:p>
            <a:pPr marL="590017" lvl="1" indent="-285750"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Posteriormente, foi verificado se as alturas previstas estavam compatíveis com a restrição de altura imposta pelo conde de aproximação do aeroporto, definido pelo CINDACTA.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400" b="1" i="1" dirty="0">
              <a:solidFill>
                <a:srgbClr val="0070C0"/>
              </a:solidFill>
            </a:endParaRPr>
          </a:p>
          <a:p>
            <a:pPr marL="304266" lvl="2">
              <a:buSzPct val="80000"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4208317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70C0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15814</TotalTime>
  <Words>3883</Words>
  <Application>Microsoft Office PowerPoint</Application>
  <PresentationFormat>Personalizar</PresentationFormat>
  <Paragraphs>373</Paragraphs>
  <Slides>53</Slides>
  <Notes>40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 Nunan Kriemler Reis</dc:creator>
  <cp:lastModifiedBy>Andrea Mendonça de Moura</cp:lastModifiedBy>
  <cp:revision>443</cp:revision>
  <cp:lastPrinted>2022-05-30T12:47:43Z</cp:lastPrinted>
  <dcterms:created xsi:type="dcterms:W3CDTF">2019-01-22T13:33:57Z</dcterms:created>
  <dcterms:modified xsi:type="dcterms:W3CDTF">2022-08-10T20:54:56Z</dcterms:modified>
</cp:coreProperties>
</file>